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  <p:sldMasterId id="2147483730" r:id="rId2"/>
    <p:sldMasterId id="2147483742" r:id="rId3"/>
    <p:sldMasterId id="2147483754" r:id="rId4"/>
  </p:sldMasterIdLst>
  <p:notesMasterIdLst>
    <p:notesMasterId r:id="rId70"/>
  </p:notesMasterIdLst>
  <p:sldIdLst>
    <p:sldId id="445" r:id="rId5"/>
    <p:sldId id="453" r:id="rId6"/>
    <p:sldId id="452" r:id="rId7"/>
    <p:sldId id="486" r:id="rId8"/>
    <p:sldId id="426" r:id="rId9"/>
    <p:sldId id="427" r:id="rId10"/>
    <p:sldId id="422" r:id="rId11"/>
    <p:sldId id="448" r:id="rId12"/>
    <p:sldId id="491" r:id="rId13"/>
    <p:sldId id="454" r:id="rId14"/>
    <p:sldId id="455" r:id="rId15"/>
    <p:sldId id="493" r:id="rId16"/>
    <p:sldId id="492" r:id="rId17"/>
    <p:sldId id="420" r:id="rId18"/>
    <p:sldId id="423" r:id="rId19"/>
    <p:sldId id="424" r:id="rId20"/>
    <p:sldId id="425" r:id="rId21"/>
    <p:sldId id="433" r:id="rId22"/>
    <p:sldId id="434" r:id="rId23"/>
    <p:sldId id="435" r:id="rId24"/>
    <p:sldId id="436" r:id="rId25"/>
    <p:sldId id="437" r:id="rId26"/>
    <p:sldId id="438" r:id="rId27"/>
    <p:sldId id="439" r:id="rId28"/>
    <p:sldId id="440" r:id="rId29"/>
    <p:sldId id="441" r:id="rId30"/>
    <p:sldId id="442" r:id="rId31"/>
    <p:sldId id="443" r:id="rId32"/>
    <p:sldId id="444" r:id="rId33"/>
    <p:sldId id="494" r:id="rId34"/>
    <p:sldId id="446" r:id="rId35"/>
    <p:sldId id="447" r:id="rId36"/>
    <p:sldId id="495" r:id="rId37"/>
    <p:sldId id="449" r:id="rId38"/>
    <p:sldId id="450" r:id="rId39"/>
    <p:sldId id="451" r:id="rId40"/>
    <p:sldId id="458" r:id="rId41"/>
    <p:sldId id="459" r:id="rId42"/>
    <p:sldId id="460" r:id="rId43"/>
    <p:sldId id="461" r:id="rId44"/>
    <p:sldId id="462" r:id="rId45"/>
    <p:sldId id="463" r:id="rId46"/>
    <p:sldId id="464" r:id="rId47"/>
    <p:sldId id="465" r:id="rId48"/>
    <p:sldId id="466" r:id="rId49"/>
    <p:sldId id="467" r:id="rId50"/>
    <p:sldId id="468" r:id="rId51"/>
    <p:sldId id="471" r:id="rId52"/>
    <p:sldId id="469" r:id="rId53"/>
    <p:sldId id="470" r:id="rId54"/>
    <p:sldId id="472" r:id="rId55"/>
    <p:sldId id="473" r:id="rId56"/>
    <p:sldId id="474" r:id="rId57"/>
    <p:sldId id="479" r:id="rId58"/>
    <p:sldId id="475" r:id="rId59"/>
    <p:sldId id="476" r:id="rId60"/>
    <p:sldId id="477" r:id="rId61"/>
    <p:sldId id="480" r:id="rId62"/>
    <p:sldId id="481" r:id="rId63"/>
    <p:sldId id="482" r:id="rId64"/>
    <p:sldId id="483" r:id="rId65"/>
    <p:sldId id="484" r:id="rId66"/>
    <p:sldId id="485" r:id="rId67"/>
    <p:sldId id="496" r:id="rId68"/>
    <p:sldId id="456" r:id="rId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BD2F"/>
    <a:srgbClr val="793E3B"/>
    <a:srgbClr val="F3E6E5"/>
    <a:srgbClr val="DAB7B4"/>
    <a:srgbClr val="F1E4E3"/>
    <a:srgbClr val="DBBAB7"/>
    <a:srgbClr val="EBD7D5"/>
    <a:srgbClr val="0C384C"/>
    <a:srgbClr val="F8BBD0"/>
    <a:srgbClr val="AC58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2996" autoAdjust="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55EA4C-C730-45EE-962B-B75D339BE598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6EEA2C-B15A-41FB-8CEE-35D5B1FD1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113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58A7-C842-1306-85A9-D5869D2CB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22B739-A0DB-E465-2DD1-FC2F63B4EC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F2E29-6675-11F3-C587-415AFD73C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ACCD3-EA0F-88A1-555B-2F0923ACA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007F3-352C-26B3-AD9C-C25997954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73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1F14-6648-DAA7-4002-266662C14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4796A8-7321-F8D3-DFC0-968290E354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FC285-911B-C6C7-7C45-FA81BE2C9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DA7CD-BB57-D71C-48A7-0E33159FA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7D385-DDD9-4E67-584E-75D39FF8C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040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BF8148-8509-EBFE-94CD-F7ED78939C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97077F-41CC-4782-6A35-4F6E000EF8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31E7C-C273-CF1C-938A-85130FFFF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B659D-4F98-527C-7288-07B3271B3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58127-1D49-DC05-A50E-C8FCF0B68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62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68938-8048-4396-A931-C27A684A5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558B6E-9692-4E91-A265-6B183EDBEE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88F59-CD58-4695-8E67-C3EA93F50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B384C-8E89-4288-AC89-A9580063F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DFB3D-4A61-4301-B116-A772F31AA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45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EBE2E-5709-48BD-9724-0731D63DD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BB27D-0D06-41A7-B3D8-6D342E7E0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127DC-ABEE-429C-BC18-E02AA8EB3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0C164-21DF-439D-9194-213FF6657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0B576-96A0-433D-A098-E91B23AED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6380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86B16-EF12-46D0-B68A-AAB2CA1B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09572-DB74-4386-BA6A-B2C3EF819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67CE5-E080-4631-8AF0-7A5621068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ACE58-0ED0-42F9-92AC-133437312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BCA79-BD47-4FD1-8626-049B13783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6071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B27FB-D617-40A7-9BDA-A30B52A63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A8FB1-0272-426A-8397-63FA764A55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11CD7-AEA8-48D8-B8C1-B5735E34C8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CD7D62-3834-4536-B7A4-464F4A12B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B651FF-E7CA-48E1-8146-A2BCDAE61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61B576-DF2C-42E4-A28B-FAF83FEB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242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049E-30BE-4190-91A6-928450A03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8B942-2C6A-4712-98AB-D2BAE36E2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5AC472-5EE9-46CE-8F07-1F795E778A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734D8-E36D-49B9-AC46-FB19003BCB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BECB0-85B2-45C4-88C8-069C4E33B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1E1DB8-1793-4002-B5F8-84C0AE4B8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1CC41-2C1F-4953-BFF1-E7F8D0164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C5933F-585F-4A4C-8890-1FE1B1416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5408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E229E-3E1D-44D8-A8C8-F666718B2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A7797D-FAE5-4CB6-86E3-01FD2F72D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871888-FF57-48C5-B3FA-940C5F0CB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A824B-BBA6-40FD-B73B-65363E13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8624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9D8A85-42D9-4AB0-8268-99E2D9ED1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715319-1BB1-473E-82DB-303632935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5675ED-B77A-4816-B331-B847DE82F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610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19794-BC60-46B0-8B55-FEA50FA8A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E00C2-D90C-4237-AE71-8A3725776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041AE8-3C97-4944-AF4D-2F3516B4A3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AD6FB1-1FC6-4302-94F3-F73F3653D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EF659F-DDD6-4D20-BD5F-1D96930AF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4E228-9DD1-43DC-94AF-F2369D70C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14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9E25-7B0F-2E27-972A-9374391FD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CCA61-FDE1-B86C-D6C0-A0456B480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6CA65-7308-7A92-3FF9-DDFF59D6D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81FC9-3AF9-CA12-49A8-CFA6E5C9D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1F95D-66D7-2C1B-BBB9-1DED127A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624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34746-0A99-4941-95AD-D7E1A80C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B6BEA0-14A2-4147-BFBA-38A7A128B4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FC8949-D496-404F-95FC-9F629233F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B68D5-72F8-4DC0-8B4E-2865BCDFF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9A75B6-38FB-4AB7-8757-726407A5F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9A18FF-D45B-4DBF-AFED-0B3F8201B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933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25A7D-F262-4C45-A1A1-AD2167E76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D8889A-F8CB-4BC1-A68B-85C17B1EF3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958B5-D51F-41DA-85C6-832632FCE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3C657-378B-4CCA-AEA3-DAB2886D8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D35FE-F3C2-4B87-B48A-7E65E5E6A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4260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3C6024-86F5-4C83-9289-37E01C7A2F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705C46-C9F3-4CB3-9394-307259A467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C7B09-8A47-4640-AEF8-DB9EA42ED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B2D24-BB94-4E5E-A3BD-EC1959C77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9631C-3925-4930-AD80-21639CC8C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5880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E23A7-5E52-E893-9AD3-007967CE6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4AE066-0F4D-C32A-DE7A-00A13AA0E5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BAE78-6DAE-8C3F-F4DD-F42469DB8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B768A-87F5-9902-D828-40DD456E5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5DE3C-318A-3BC7-254C-FCA2B78E7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7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7DD0E-0804-9FD4-64BB-A471628F5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88F4-086E-1F7A-9447-574541E43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A841F-8BAA-E4CC-61CF-386CBFC53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23E26-C62D-F308-57E6-6945F61FA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E66B8-D2B0-1A88-2802-9CC5AAF93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466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013C0-D328-BDBC-D0BE-8C6B1BEA5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E93D3-E307-613D-FA86-6F1D9423C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AB59E-20D8-3B42-4723-9D5AE1B81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0B663-D459-D404-0EF1-3A862CC5D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FE9BD-0E65-4510-730A-7E8C28214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0188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94A6C-44A6-C47D-112D-105AFBF87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30CA6-DAEA-7E9D-2DC7-10A2355893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44ED9-BDDE-C4B1-1D0E-B5485B3C6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1E4F36-0B64-5740-13CE-687A291B5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16E6E-998E-0896-C085-40A3D4313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2E42C-CB7C-EB1C-A48B-6A6CA310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362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A38AC-9EF4-BAA0-C998-F76667FCE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4BE6D-1A64-5EB9-8E9B-5421A4464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12CC98-D8A1-1284-9EC4-D34989872C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0DC796-8760-51A4-69CA-EB1A07A3D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0ABC62-37C7-21B6-3F2B-9251944032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C6E4A8-84B6-6A6D-88D6-122D56676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419DB9-7C62-638F-C56F-99C71F024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9AB2F1-2599-C0A4-CE09-800614A41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7432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208E8-5D7C-0A56-37D2-1DB7C97C9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7991CC-1AA2-0733-B149-A6C10CBB5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908F6E-B844-9300-7370-71A5EB247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99F77-364A-5417-0A8E-4B74CDAC9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194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D7715D-249E-0242-B2C7-979C73A61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83CB45-88BE-BFD3-F73A-A6384BC23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BFDA9-274C-E699-A456-9EC91A987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27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F506-103F-59F0-CDD9-21708A4A5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F001D-2655-BE0C-E5C9-3973A882A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2C312-9871-73D3-9A4D-5534C80C9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969B6-DE58-DA29-543F-18DBA9340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5D59F-0828-6725-C785-3D5FF463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497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13553-943E-91C2-B8DF-EF05C8EA0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03DE9-6D66-82D7-1D58-E43ED5936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1F3DE-0BD6-C935-C408-D7C5A5FBAA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802C91-735D-A3D4-97A3-23A791996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1403B3-DF03-2E96-9979-34DE0E94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79285-85CD-A616-C90D-C1D818E88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654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0AB6B-192E-8762-DD31-C16B61614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678BED-F944-7CA2-4394-F5D505DF4E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36B88-BC0C-09DB-F288-F833DE212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F18DF5-747D-B106-3F3F-5860402FE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0498FA-6A7F-5412-42DC-8FE5A9923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595D7-7F80-8C96-DC6F-AD2077034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7395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2029-5AF6-E7B8-05CE-535A32CE2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C04447-11CC-8878-38FB-225C7F9CE2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6952D-AD2A-4614-30A0-220E3F850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F8AF2-52C3-ADCC-F369-4686C286A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C7FF2-ED62-525A-FED4-9EFB414E0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0447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8430B7-3E89-6158-B7B2-3E98FA642D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A81D7D-F839-3829-C7C1-2066A69C5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EB372-102F-3CF9-E542-3954EADBF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49298-1BDF-B168-D1B8-1567EE042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B091F-075B-53FB-C208-941FB98F0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4278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E23A7-5E52-E893-9AD3-007967CE6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4AE066-0F4D-C32A-DE7A-00A13AA0E5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BAE78-6DAE-8C3F-F4DD-F42469DB8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B768A-87F5-9902-D828-40DD456E5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5DE3C-318A-3BC7-254C-FCA2B78E7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086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7DD0E-0804-9FD4-64BB-A471628F5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88F4-086E-1F7A-9447-574541E43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A841F-8BAA-E4CC-61CF-386CBFC53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23E26-C62D-F308-57E6-6945F61FA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E66B8-D2B0-1A88-2802-9CC5AAF93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0664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013C0-D328-BDBC-D0BE-8C6B1BEA5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E93D3-E307-613D-FA86-6F1D9423C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AB59E-20D8-3B42-4723-9D5AE1B81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0B663-D459-D404-0EF1-3A862CC5D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FE9BD-0E65-4510-730A-7E8C28214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886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94A6C-44A6-C47D-112D-105AFBF87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30CA6-DAEA-7E9D-2DC7-10A2355893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44ED9-BDDE-C4B1-1D0E-B5485B3C6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1E4F36-0B64-5740-13CE-687A291B5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16E6E-998E-0896-C085-40A3D4313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2E42C-CB7C-EB1C-A48B-6A6CA310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322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A38AC-9EF4-BAA0-C998-F76667FCE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4BE6D-1A64-5EB9-8E9B-5421A4464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12CC98-D8A1-1284-9EC4-D34989872C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0DC796-8760-51A4-69CA-EB1A07A3D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0ABC62-37C7-21B6-3F2B-9251944032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C6E4A8-84B6-6A6D-88D6-122D56676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419DB9-7C62-638F-C56F-99C71F024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9AB2F1-2599-C0A4-CE09-800614A41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0326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208E8-5D7C-0A56-37D2-1DB7C97C9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7991CC-1AA2-0733-B149-A6C10CBB5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908F6E-B844-9300-7370-71A5EB247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99F77-364A-5417-0A8E-4B74CDAC9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583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A98AC-F134-177F-7BC9-A910FA4D9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3A78B-97AD-F464-FFA2-43043EBD3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EAC0EC-80AC-6E84-16D5-C507DDD96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FA64FE-FC87-801A-C851-B7494F72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1DA7AB-4963-0D09-B25C-CE168A89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F0F405-FCBD-27FD-E780-A5048A0B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3113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D7715D-249E-0242-B2C7-979C73A61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83CB45-88BE-BFD3-F73A-A6384BC23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BFDA9-274C-E699-A456-9EC91A987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683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13553-943E-91C2-B8DF-EF05C8EA0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03DE9-6D66-82D7-1D58-E43ED5936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1F3DE-0BD6-C935-C408-D7C5A5FBAA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802C91-735D-A3D4-97A3-23A791996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1403B3-DF03-2E96-9979-34DE0E94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79285-85CD-A616-C90D-C1D818E88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50594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0AB6B-192E-8762-DD31-C16B61614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678BED-F944-7CA2-4394-F5D505DF4E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36B88-BC0C-09DB-F288-F833DE212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F18DF5-747D-B106-3F3F-5860402FE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0498FA-6A7F-5412-42DC-8FE5A9923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595D7-7F80-8C96-DC6F-AD2077034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5468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2029-5AF6-E7B8-05CE-535A32CE2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C04447-11CC-8878-38FB-225C7F9CE2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6952D-AD2A-4614-30A0-220E3F850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F8AF2-52C3-ADCC-F369-4686C286A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C7FF2-ED62-525A-FED4-9EFB414E0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1070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8430B7-3E89-6158-B7B2-3E98FA642D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A81D7D-F839-3829-C7C1-2066A69C5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EB372-102F-3CF9-E542-3954EADBF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49298-1BDF-B168-D1B8-1567EE042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B091F-075B-53FB-C208-941FB98F0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55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12501-0AEB-508A-9C5F-3F9FABB6E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07663-2E9D-C656-68BE-825825332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E273C-A8E5-4904-E2D2-247B6BDCC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EF18BE-00B8-17BD-F80C-0DDD4ECA40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7AEE12-2E2D-5EAF-0129-C46867630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897EDD-65BE-7504-B6B1-6B9ACE957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07187A-AD97-2A9E-BCEB-63E04EC23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B81EC2-7FC4-9857-2136-C853C98F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876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CF7F4-0D6B-2633-5F89-DD2FE64D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7C744D-B9A8-5435-C58A-B6A18FB1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06396-D959-94C3-719C-86CEBF800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9F0D3-245F-D099-E381-A1AA0BCA4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186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710C35-01ED-5FC8-D93C-526A6A294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55287F-181B-3DEB-364C-3D1831229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DB13C-EAD2-119E-1773-0D186FBC7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432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74B01-A7A7-7B8C-7C09-A1D0763BC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7894D-BD14-70D7-1AB7-DE58ABE3A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5AD15A-1936-916D-B5EF-39CF30481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ADAD62-B7B3-9F7E-EABD-C741DD7B1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8DF03A-7A9B-E2E1-EFD8-605FEC713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CB9A7-35F5-86F4-8830-D014FF0A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8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81D47-2CA0-76D0-DD0A-8D8A171CD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0065D6-2C3C-6AD7-97A9-25CE4ABC34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F3ED7-F437-5B72-02E1-9067F58EA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780A9-CD14-BF71-4F5F-56C4BEDC2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0EA1D2-D8E9-67BD-AE53-9900E0762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DE7DE-58A9-7DA7-46CC-EBC1C1C4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282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B43E6B-BE7C-F7B5-8F96-E098E8F8A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7BC90-F11E-7B2A-E678-5FC15B91C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A7AFC-7092-1DF9-83F5-76910805B2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9EC95-7019-459D-A010-A8B68B1545FD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F60B2-53C0-725C-1263-280DCC3EB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D43FB-7697-1ADD-EDD4-DA4582F60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18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0E4FDF-94FC-4EC3-8226-CA81394A9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C6FE8-96F4-4724-A957-233E1358F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CA9486-C5A9-434F-BC65-DC76A5C3C6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9F925-A96B-46A1-9309-08DE2FBFF1C4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26335-B5CA-42F9-B06A-7DD1471B1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154F7-2125-4945-9AD1-1D26E2F8B7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767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AB0F0F-B815-E535-9A75-9B3EA7153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C7921A-832D-C527-4BA2-CBE61BD86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3067F-945B-E481-C18B-D01803C373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B987B-B086-4975-AF98-81806256813A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8F682-4931-6A1B-220A-1A4564B85B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51A6F-F8DB-D674-1325-396C3BA2D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109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AB0F0F-B815-E535-9A75-9B3EA7153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C7921A-832D-C527-4BA2-CBE61BD86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3067F-945B-E481-C18B-D01803C373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B987B-B086-4975-AF98-81806256813A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8F682-4931-6A1B-220A-1A4564B85B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51A6F-F8DB-D674-1325-396C3BA2D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342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hyperlink" Target="file:///E:\Said%20Fawzy%20Training\Data%20Analysis\&#1605;&#1587;&#1575;&#1585;%20&#1578;&#1581;&#1604;&#1610;&#1604;%20&#1575;&#1604;&#1576;&#1610;&#1575;&#1606;&#1575;&#1578;%20&#1601;&#1609;%20&#1575;&#1604;&#1605;&#1602;&#1575;&#1608;&#1604;&#1610;&#1606;%20&#1575;&#1604;&#1593;&#1585;&#1576;\07%20Power%20BI%20Quick%20Start\_Preperation\www.youtube.com\saidfawzy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40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en-gb/power-platform/products/power-bi/" TargetMode="External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hyperlink" Target="https://www.microsoft.com/en-gb/power-platform/products/power-bi/" TargetMode="External"/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771BB59-0E1E-D541-5605-2DC3FE9AB056}"/>
              </a:ext>
            </a:extLst>
          </p:cNvPr>
          <p:cNvCxnSpPr/>
          <p:nvPr/>
        </p:nvCxnSpPr>
        <p:spPr>
          <a:xfrm>
            <a:off x="5855855" y="582224"/>
            <a:ext cx="0" cy="5421679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7905B7F-EBFB-D4C0-B65A-F4F00D803557}"/>
              </a:ext>
            </a:extLst>
          </p:cNvPr>
          <p:cNvSpPr/>
          <p:nvPr/>
        </p:nvSpPr>
        <p:spPr>
          <a:xfrm>
            <a:off x="-1" y="0"/>
            <a:ext cx="12242801" cy="10698163"/>
          </a:xfrm>
          <a:prstGeom prst="rect">
            <a:avLst/>
          </a:prstGeom>
          <a:solidFill>
            <a:srgbClr val="CEE7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2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AC19497-F638-0811-E7ED-6E6FA4360F2F}"/>
              </a:ext>
            </a:extLst>
          </p:cNvPr>
          <p:cNvGrpSpPr/>
          <p:nvPr/>
        </p:nvGrpSpPr>
        <p:grpSpPr>
          <a:xfrm>
            <a:off x="5662312" y="4823990"/>
            <a:ext cx="6426978" cy="2240924"/>
            <a:chOff x="439870" y="3676804"/>
            <a:chExt cx="4018099" cy="2130254"/>
          </a:xfrm>
        </p:grpSpPr>
        <p:pic>
          <p:nvPicPr>
            <p:cNvPr id="15" name="Picture 14" descr="Graphical user interface, text&#10;&#10;Description automatically generated with medium confidence">
              <a:extLst>
                <a:ext uri="{FF2B5EF4-FFF2-40B4-BE49-F238E27FC236}">
                  <a16:creationId xmlns:a16="http://schemas.microsoft.com/office/drawing/2014/main" id="{C10EB561-9745-F8D5-A329-610E598C5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8285" y="4958680"/>
              <a:ext cx="1389684" cy="60207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CBE5B9B-0BC4-F177-AC6B-7A636CCB5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6117" y="3921827"/>
              <a:ext cx="942730" cy="820103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EDC7302-7843-CF24-7863-332AA1532973}"/>
                </a:ext>
              </a:extLst>
            </p:cNvPr>
            <p:cNvGrpSpPr/>
            <p:nvPr/>
          </p:nvGrpSpPr>
          <p:grpSpPr>
            <a:xfrm>
              <a:off x="439870" y="3676804"/>
              <a:ext cx="2764064" cy="2130254"/>
              <a:chOff x="607840" y="3312044"/>
              <a:chExt cx="2801395" cy="2130254"/>
            </a:xfrm>
          </p:grpSpPr>
          <p:pic>
            <p:nvPicPr>
              <p:cNvPr id="18" name="Picture 17" descr="Logo, icon&#10;&#10;Description automatically generated">
                <a:extLst>
                  <a:ext uri="{FF2B5EF4-FFF2-40B4-BE49-F238E27FC236}">
                    <a16:creationId xmlns:a16="http://schemas.microsoft.com/office/drawing/2014/main" id="{90275740-71E6-75BF-A2E5-127284CBE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2120" y="4860287"/>
                <a:ext cx="303443" cy="365694"/>
              </a:xfrm>
              <a:prstGeom prst="rect">
                <a:avLst/>
              </a:prstGeom>
            </p:spPr>
          </p:pic>
          <p:sp>
            <p:nvSpPr>
              <p:cNvPr id="19" name="Subtitle 2">
                <a:extLst>
                  <a:ext uri="{FF2B5EF4-FFF2-40B4-BE49-F238E27FC236}">
                    <a16:creationId xmlns:a16="http://schemas.microsoft.com/office/drawing/2014/main" id="{0C03C6AB-7317-F115-99AE-03CD78B786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840" y="3312044"/>
                <a:ext cx="2801395" cy="21302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sz="2400" dirty="0">
                    <a:solidFill>
                      <a:schemeClr val="tx1"/>
                    </a:solidFill>
                    <a:latin typeface="Lato" panose="020F0502020204030203" pitchFamily="34" charset="0"/>
                  </a:rPr>
                  <a:t>Prepared By :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Arial Black" panose="020B0A04020102020204" pitchFamily="34" charset="0"/>
                  </a:rPr>
                  <a:t>Said Fawzy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  <a:latin typeface="Lato" panose="020F0502020204030203" pitchFamily="34" charset="0"/>
                  </a:rPr>
                  <a:t>Manager of Information Center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  <a:latin typeface="Lato" panose="020F0502020204030203" pitchFamily="34" charset="0"/>
                  </a:rPr>
                  <a:t>Tendering Department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Lato" panose="020F0502020204030203" pitchFamily="34" charset="0"/>
                  </a:rPr>
                  <a:t>Arab Contractors </a:t>
                </a:r>
              </a:p>
            </p:txBody>
          </p:sp>
        </p:grpSp>
      </p:grpSp>
      <p:pic>
        <p:nvPicPr>
          <p:cNvPr id="1026" name="Picture 2" descr="Data Analytics Manager | Career &amp; Salary Information">
            <a:extLst>
              <a:ext uri="{FF2B5EF4-FFF2-40B4-BE49-F238E27FC236}">
                <a16:creationId xmlns:a16="http://schemas.microsoft.com/office/drawing/2014/main" id="{38C0BB70-E039-F440-FDF9-DC0132CBB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957" y="6542"/>
            <a:ext cx="9701844" cy="453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07FB83E-1A4F-7B84-39F6-B8C7347448A4}"/>
              </a:ext>
            </a:extLst>
          </p:cNvPr>
          <p:cNvSpPr/>
          <p:nvPr/>
        </p:nvSpPr>
        <p:spPr>
          <a:xfrm rot="2085906">
            <a:off x="-799676" y="1174445"/>
            <a:ext cx="4367008" cy="2334473"/>
          </a:xfrm>
          <a:custGeom>
            <a:avLst/>
            <a:gdLst>
              <a:gd name="connsiteX0" fmla="*/ 171545 w 4367008"/>
              <a:gd name="connsiteY0" fmla="*/ 66450 h 2334473"/>
              <a:gd name="connsiteX1" fmla="*/ 389087 w 4367008"/>
              <a:gd name="connsiteY1" fmla="*/ 0 h 2334473"/>
              <a:gd name="connsiteX2" fmla="*/ 3977921 w 4367008"/>
              <a:gd name="connsiteY2" fmla="*/ 0 h 2334473"/>
              <a:gd name="connsiteX3" fmla="*/ 4367008 w 4367008"/>
              <a:gd name="connsiteY3" fmla="*/ 389087 h 2334473"/>
              <a:gd name="connsiteX4" fmla="*/ 4367008 w 4367008"/>
              <a:gd name="connsiteY4" fmla="*/ 1945386 h 2334473"/>
              <a:gd name="connsiteX5" fmla="*/ 3977921 w 4367008"/>
              <a:gd name="connsiteY5" fmla="*/ 2334473 h 2334473"/>
              <a:gd name="connsiteX6" fmla="*/ 1282678 w 4367008"/>
              <a:gd name="connsiteY6" fmla="*/ 2334473 h 2334473"/>
              <a:gd name="connsiteX7" fmla="*/ 0 w 4367008"/>
              <a:gd name="connsiteY7" fmla="*/ 486540 h 2334473"/>
              <a:gd name="connsiteX8" fmla="*/ 0 w 4367008"/>
              <a:gd name="connsiteY8" fmla="*/ 389087 h 2334473"/>
              <a:gd name="connsiteX9" fmla="*/ 171545 w 4367008"/>
              <a:gd name="connsiteY9" fmla="*/ 66450 h 233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67008" h="2334473">
                <a:moveTo>
                  <a:pt x="171545" y="66450"/>
                </a:moveTo>
                <a:cubicBezTo>
                  <a:pt x="233643" y="24497"/>
                  <a:pt x="308504" y="0"/>
                  <a:pt x="389087" y="0"/>
                </a:cubicBezTo>
                <a:lnTo>
                  <a:pt x="3977921" y="0"/>
                </a:lnTo>
                <a:cubicBezTo>
                  <a:pt x="4192808" y="0"/>
                  <a:pt x="4367008" y="174200"/>
                  <a:pt x="4367008" y="389087"/>
                </a:cubicBezTo>
                <a:lnTo>
                  <a:pt x="4367008" y="1945386"/>
                </a:lnTo>
                <a:cubicBezTo>
                  <a:pt x="4367008" y="2160273"/>
                  <a:pt x="4192808" y="2334473"/>
                  <a:pt x="3977921" y="2334473"/>
                </a:cubicBezTo>
                <a:lnTo>
                  <a:pt x="1282678" y="2334473"/>
                </a:lnTo>
                <a:lnTo>
                  <a:pt x="0" y="486540"/>
                </a:lnTo>
                <a:lnTo>
                  <a:pt x="0" y="389087"/>
                </a:lnTo>
                <a:cubicBezTo>
                  <a:pt x="0" y="254783"/>
                  <a:pt x="68047" y="136372"/>
                  <a:pt x="171545" y="66450"/>
                </a:cubicBezTo>
                <a:close/>
              </a:path>
            </a:pathLst>
          </a:custGeom>
          <a:solidFill>
            <a:srgbClr val="F8BBD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52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13B68D6-47CA-D47F-41DC-38776BFE9AF0}"/>
              </a:ext>
            </a:extLst>
          </p:cNvPr>
          <p:cNvSpPr/>
          <p:nvPr/>
        </p:nvSpPr>
        <p:spPr>
          <a:xfrm rot="2085906">
            <a:off x="-2568827" y="3047246"/>
            <a:ext cx="7098975" cy="7621508"/>
          </a:xfrm>
          <a:custGeom>
            <a:avLst/>
            <a:gdLst>
              <a:gd name="connsiteX0" fmla="*/ 283012 w 6404936"/>
              <a:gd name="connsiteY0" fmla="*/ 188079 h 6924593"/>
              <a:gd name="connsiteX1" fmla="*/ 898740 w 6404936"/>
              <a:gd name="connsiteY1" fmla="*/ 0 h 6924593"/>
              <a:gd name="connsiteX2" fmla="*/ 5303670 w 6404936"/>
              <a:gd name="connsiteY2" fmla="*/ 0 h 6924593"/>
              <a:gd name="connsiteX3" fmla="*/ 6404936 w 6404936"/>
              <a:gd name="connsiteY3" fmla="*/ 1101266 h 6924593"/>
              <a:gd name="connsiteX4" fmla="*/ 6404936 w 6404936"/>
              <a:gd name="connsiteY4" fmla="*/ 5823327 h 6924593"/>
              <a:gd name="connsiteX5" fmla="*/ 5303670 w 6404936"/>
              <a:gd name="connsiteY5" fmla="*/ 6924593 h 6924593"/>
              <a:gd name="connsiteX6" fmla="*/ 4482854 w 6404936"/>
              <a:gd name="connsiteY6" fmla="*/ 6924593 h 6924593"/>
              <a:gd name="connsiteX7" fmla="*/ 0 w 6404936"/>
              <a:gd name="connsiteY7" fmla="*/ 466219 h 6924593"/>
              <a:gd name="connsiteX8" fmla="*/ 48950 w 6404936"/>
              <a:gd name="connsiteY8" fmla="*/ 400759 h 6924593"/>
              <a:gd name="connsiteX9" fmla="*/ 283012 w 6404936"/>
              <a:gd name="connsiteY9" fmla="*/ 188079 h 6924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04936" h="6924593">
                <a:moveTo>
                  <a:pt x="283012" y="188079"/>
                </a:moveTo>
                <a:cubicBezTo>
                  <a:pt x="458775" y="69336"/>
                  <a:pt x="670661" y="0"/>
                  <a:pt x="898740" y="0"/>
                </a:cubicBezTo>
                <a:lnTo>
                  <a:pt x="5303670" y="0"/>
                </a:lnTo>
                <a:cubicBezTo>
                  <a:pt x="5911882" y="0"/>
                  <a:pt x="6404936" y="493054"/>
                  <a:pt x="6404936" y="1101266"/>
                </a:cubicBezTo>
                <a:lnTo>
                  <a:pt x="6404936" y="5823327"/>
                </a:lnTo>
                <a:cubicBezTo>
                  <a:pt x="6404936" y="6431539"/>
                  <a:pt x="5911882" y="6924593"/>
                  <a:pt x="5303670" y="6924593"/>
                </a:cubicBezTo>
                <a:lnTo>
                  <a:pt x="4482854" y="6924593"/>
                </a:lnTo>
                <a:lnTo>
                  <a:pt x="0" y="466219"/>
                </a:lnTo>
                <a:lnTo>
                  <a:pt x="48950" y="400759"/>
                </a:lnTo>
                <a:cubicBezTo>
                  <a:pt x="116279" y="319174"/>
                  <a:pt x="195130" y="247451"/>
                  <a:pt x="283012" y="188079"/>
                </a:cubicBezTo>
                <a:close/>
              </a:path>
            </a:pathLst>
          </a:custGeom>
          <a:solidFill>
            <a:srgbClr val="F8BBD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20" i="0" u="none" strike="noStrike" kern="1200" normalizeH="0" baseline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8675D6-F94F-23AB-5312-34C822625057}"/>
              </a:ext>
            </a:extLst>
          </p:cNvPr>
          <p:cNvSpPr/>
          <p:nvPr/>
        </p:nvSpPr>
        <p:spPr>
          <a:xfrm>
            <a:off x="227837" y="3609105"/>
            <a:ext cx="6108309" cy="1739976"/>
          </a:xfrm>
          <a:prstGeom prst="rect">
            <a:avLst/>
          </a:prstGeom>
          <a:noFill/>
        </p:spPr>
        <p:txBody>
          <a:bodyPr wrap="square" lIns="77228" tIns="38614" rIns="77228" bIns="38614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Black" panose="020B0A04020102020204" pitchFamily="34" charset="0"/>
              </a:rPr>
              <a:t>Power BI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Black" panose="020B0A04020102020204" pitchFamily="34" charset="0"/>
              </a:rPr>
              <a:t>Manager Guide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A7F892-671D-0F02-B290-8E5F77ABF35C}"/>
              </a:ext>
            </a:extLst>
          </p:cNvPr>
          <p:cNvSpPr/>
          <p:nvPr/>
        </p:nvSpPr>
        <p:spPr>
          <a:xfrm>
            <a:off x="2136839" y="1679235"/>
            <a:ext cx="80823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9600" b="1" cap="none" spc="0" dirty="0">
                <a:ln/>
                <a:effectLst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8826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69B1AE-D41E-1AF9-88AA-2316C355F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76AAD8-A1F9-88B2-82F7-A1D9D9AEDAE0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/>
                </a:solidFill>
                <a:latin typeface="Calibri" panose="020F0502020204030204"/>
              </a:rPr>
              <a:t>   Power BI History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F33238-BB9B-223C-6074-B43DBADFA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856" y="1542787"/>
            <a:ext cx="7249537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6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F2619E-BC17-E71C-298C-FCC0F388B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2,400+ Small White Board Stock Photos, Pictures &amp; Royalty-Free Images -  iStock | Dry erase board">
            <a:extLst>
              <a:ext uri="{FF2B5EF4-FFF2-40B4-BE49-F238E27FC236}">
                <a16:creationId xmlns:a16="http://schemas.microsoft.com/office/drawing/2014/main" id="{FCAB5829-A41B-4069-A8DF-16C38ED65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6252" y="372794"/>
            <a:ext cx="17345464" cy="648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27F16E7-7CB1-365E-C310-82F93947F8A9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/>
                </a:solidFill>
                <a:latin typeface="Calibri" panose="020F0502020204030204"/>
              </a:rPr>
              <a:t>   What you can expect from this course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B64989-1AB5-04AF-DFFD-06DF30739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2928" y="1576243"/>
            <a:ext cx="10515600" cy="4351338"/>
          </a:xfrm>
        </p:spPr>
        <p:txBody>
          <a:bodyPr/>
          <a:lstStyle/>
          <a:p>
            <a:r>
              <a:rPr lang="en-US" dirty="0"/>
              <a:t>Purpose of Using Power BI in Business.</a:t>
            </a:r>
          </a:p>
          <a:p>
            <a:r>
              <a:rPr lang="en-US" dirty="0"/>
              <a:t>How Power BI Professionals can give a final report publish.</a:t>
            </a:r>
          </a:p>
          <a:p>
            <a:pPr lvl="1"/>
            <a:r>
              <a:rPr lang="en-US" dirty="0"/>
              <a:t>Getting and Cleaning Data.</a:t>
            </a:r>
          </a:p>
          <a:p>
            <a:pPr lvl="1"/>
            <a:r>
              <a:rPr lang="en-US" dirty="0"/>
              <a:t>Create Data Model.</a:t>
            </a:r>
          </a:p>
          <a:p>
            <a:pPr lvl="1"/>
            <a:r>
              <a:rPr lang="en-US" dirty="0"/>
              <a:t>Use DAX Language.</a:t>
            </a:r>
          </a:p>
          <a:p>
            <a:pPr lvl="1"/>
            <a:r>
              <a:rPr lang="en-US" dirty="0"/>
              <a:t>Create Report in Power BI Desktop.</a:t>
            </a:r>
          </a:p>
          <a:p>
            <a:pPr lvl="1"/>
            <a:r>
              <a:rPr lang="en-US" dirty="0"/>
              <a:t>Publish and share report on Power BI Service.</a:t>
            </a:r>
          </a:p>
          <a:p>
            <a:pPr lvl="1"/>
            <a:r>
              <a:rPr lang="en-US" dirty="0"/>
              <a:t>Create Dashboard.</a:t>
            </a:r>
          </a:p>
          <a:p>
            <a:pPr lvl="1"/>
            <a:r>
              <a:rPr lang="en-US" dirty="0"/>
              <a:t>Create a Mobile Report.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92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8A365-1E55-15F9-A114-B0C56D337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2,400+ Small White Board Stock Photos, Pictures &amp; Royalty-Free Images -  iStock | Dry erase board">
            <a:extLst>
              <a:ext uri="{FF2B5EF4-FFF2-40B4-BE49-F238E27FC236}">
                <a16:creationId xmlns:a16="http://schemas.microsoft.com/office/drawing/2014/main" id="{D53694C8-43C9-D216-3D6B-B41FED48E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6252" y="372794"/>
            <a:ext cx="17345464" cy="648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E66CE7-7424-EFAE-C4F6-B8480883F129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/>
                </a:solidFill>
                <a:latin typeface="Calibri" panose="020F0502020204030204"/>
              </a:rPr>
              <a:t>   What you can expect from this course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432C94-F7E4-A57D-4514-2F93D7224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reports can you get from Power BI.</a:t>
            </a:r>
          </a:p>
          <a:p>
            <a:r>
              <a:rPr lang="en-US" dirty="0"/>
              <a:t>Type of Charts Power BI can give and purpose of each one.</a:t>
            </a:r>
          </a:p>
          <a:p>
            <a:r>
              <a:rPr lang="en-US" dirty="0"/>
              <a:t>How to Use Power BI in Project Management.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12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96E35-14A7-2198-AFF1-250B74BDF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2,400+ Small White Board Stock Photos, Pictures &amp; Royalty-Free Images -  iStock | Dry erase board">
            <a:extLst>
              <a:ext uri="{FF2B5EF4-FFF2-40B4-BE49-F238E27FC236}">
                <a16:creationId xmlns:a16="http://schemas.microsoft.com/office/drawing/2014/main" id="{132D1A93-5E80-E850-A50A-31004644B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6252" y="372794"/>
            <a:ext cx="17345464" cy="648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1B3C78C-ACAF-9775-474F-D150D17777B1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/>
                </a:solidFill>
                <a:latin typeface="Calibri" panose="020F0502020204030204"/>
              </a:rPr>
              <a:t>   What you can expect from this course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E094421-C6E8-07D2-1BBE-2F229FED0EFD}"/>
              </a:ext>
            </a:extLst>
          </p:cNvPr>
          <p:cNvGrpSpPr/>
          <p:nvPr/>
        </p:nvGrpSpPr>
        <p:grpSpPr>
          <a:xfrm>
            <a:off x="1654328" y="1907951"/>
            <a:ext cx="8671034" cy="1191443"/>
            <a:chOff x="1654328" y="1907951"/>
            <a:chExt cx="8671034" cy="119144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5579EA-0836-34E6-1458-A5273377ACFA}"/>
                </a:ext>
              </a:extLst>
            </p:cNvPr>
            <p:cNvSpPr txBox="1"/>
            <p:nvPr/>
          </p:nvSpPr>
          <p:spPr>
            <a:xfrm>
              <a:off x="1654328" y="1907951"/>
              <a:ext cx="8671034" cy="8539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will receive your instructions in the form of practical example step by step.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788388C-855E-386C-CCC8-6E9E5D0B9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1393" y="2368628"/>
              <a:ext cx="1881721" cy="730766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F7E9F17-4C52-FE28-4129-98B93937491C}"/>
              </a:ext>
            </a:extLst>
          </p:cNvPr>
          <p:cNvGrpSpPr/>
          <p:nvPr/>
        </p:nvGrpSpPr>
        <p:grpSpPr>
          <a:xfrm>
            <a:off x="886691" y="3298684"/>
            <a:ext cx="11305309" cy="2048267"/>
            <a:chOff x="1617542" y="3298684"/>
            <a:chExt cx="10574458" cy="204826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B15CCB0-DCBF-798A-DA91-12FFB32DA765}"/>
                </a:ext>
              </a:extLst>
            </p:cNvPr>
            <p:cNvSpPr txBox="1"/>
            <p:nvPr/>
          </p:nvSpPr>
          <p:spPr>
            <a:xfrm>
              <a:off x="1617542" y="3298684"/>
              <a:ext cx="10574458" cy="9565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can also follow the Other Training course on my Channel on YouTube: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sng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  <a:hlinkClick r:id="rId4" action="ppaction://hlinkfile"/>
                </a:rPr>
                <a:t>www.youtube.com/saidfawzy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88EC178-5AF6-D665-F14D-12235AE2B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45132" y="4237067"/>
              <a:ext cx="3379536" cy="11098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180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E521-1A0F-69D9-C5FA-4D466685C7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90833"/>
          </a:xfr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sz="4800" b="1" dirty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Data Life Sycle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CE8D9E-F2DF-857A-0198-6A8C22F09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932" y="4812120"/>
            <a:ext cx="9316750" cy="12860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33E50E-2CB2-1DB8-DD18-80E9D2D8C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276" y="1787755"/>
            <a:ext cx="2059708" cy="2639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BD70FD-4AF5-A28E-4254-D6DE90D07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414" y="1925257"/>
            <a:ext cx="1623627" cy="2276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E83DF2-CBCC-F8F8-6085-F390B02C45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783" y="2509520"/>
            <a:ext cx="1476573" cy="11957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992015-8875-C648-2465-C421A43834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6944" y="3353730"/>
            <a:ext cx="918371" cy="7461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785730-0D04-6DED-178B-98D347CA8F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9217" y="2159723"/>
            <a:ext cx="1347409" cy="15670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D0843A-2E0C-2EE3-6991-7393386BBD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8016" y="2336156"/>
            <a:ext cx="1437433" cy="144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4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E521-1A0F-69D9-C5FA-4D466685C7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19884"/>
          </a:xfr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en-US" sz="4800" b="1" dirty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Analytics Process Flow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E773EB-7E33-09EA-0207-E64CE4BC4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462" y="4945998"/>
            <a:ext cx="9345329" cy="10669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3A48F7-B36F-47EA-61F2-D3DBAF002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756" y="1476434"/>
            <a:ext cx="9764488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35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DB30D5-40A1-7110-8FF6-B6D018294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55" y="914049"/>
            <a:ext cx="11031489" cy="502990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9E2373F-C903-C580-199F-5304141438BB}"/>
              </a:ext>
            </a:extLst>
          </p:cNvPr>
          <p:cNvGrpSpPr/>
          <p:nvPr/>
        </p:nvGrpSpPr>
        <p:grpSpPr>
          <a:xfrm>
            <a:off x="3422073" y="2724728"/>
            <a:ext cx="2387600" cy="2096654"/>
            <a:chOff x="3422073" y="2724728"/>
            <a:chExt cx="2387600" cy="2096654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54AE47C-3F8A-DA50-827F-D24C048C5151}"/>
                </a:ext>
              </a:extLst>
            </p:cNvPr>
            <p:cNvCxnSpPr/>
            <p:nvPr/>
          </p:nvCxnSpPr>
          <p:spPr>
            <a:xfrm flipH="1">
              <a:off x="4461164" y="4821382"/>
              <a:ext cx="1348509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E6AAF4E-2B6A-2FFB-79D7-A05E984A092B}"/>
                </a:ext>
              </a:extLst>
            </p:cNvPr>
            <p:cNvCxnSpPr>
              <a:cxnSpLocks/>
            </p:cNvCxnSpPr>
            <p:nvPr/>
          </p:nvCxnSpPr>
          <p:spPr>
            <a:xfrm>
              <a:off x="3422073" y="2724728"/>
              <a:ext cx="0" cy="1302327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B7792CD-5586-54B8-C358-37F98B7542C1}"/>
              </a:ext>
            </a:extLst>
          </p:cNvPr>
          <p:cNvGrpSpPr/>
          <p:nvPr/>
        </p:nvGrpSpPr>
        <p:grpSpPr>
          <a:xfrm>
            <a:off x="4128655" y="2854036"/>
            <a:ext cx="1681018" cy="1274619"/>
            <a:chOff x="4128655" y="2854036"/>
            <a:chExt cx="1681018" cy="1274619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42C26A2-CFDB-3320-0074-C508FC116D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8655" y="2854036"/>
              <a:ext cx="1681018" cy="1274619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BD635A3-6EAD-D081-7C75-E41564139E41}"/>
                </a:ext>
              </a:extLst>
            </p:cNvPr>
            <p:cNvSpPr/>
            <p:nvPr/>
          </p:nvSpPr>
          <p:spPr>
            <a:xfrm rot="19450648">
              <a:off x="4408895" y="3191224"/>
              <a:ext cx="881973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Publish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AE646A0-72FC-7D09-1FEF-E89F17ED30F7}"/>
              </a:ext>
            </a:extLst>
          </p:cNvPr>
          <p:cNvCxnSpPr/>
          <p:nvPr/>
        </p:nvCxnSpPr>
        <p:spPr>
          <a:xfrm>
            <a:off x="7555345" y="1911927"/>
            <a:ext cx="1163782" cy="0"/>
          </a:xfrm>
          <a:prstGeom prst="straightConnector1">
            <a:avLst/>
          </a:prstGeom>
          <a:ln w="3810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9FF6EB-4E52-C73E-D23C-05B1EF698300}"/>
              </a:ext>
            </a:extLst>
          </p:cNvPr>
          <p:cNvGrpSpPr/>
          <p:nvPr/>
        </p:nvGrpSpPr>
        <p:grpSpPr>
          <a:xfrm>
            <a:off x="6234670" y="2724728"/>
            <a:ext cx="369332" cy="1403927"/>
            <a:chOff x="6234670" y="2724728"/>
            <a:chExt cx="369332" cy="1403927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37E0451-B055-AB6F-9DBC-413675E9B3FF}"/>
                </a:ext>
              </a:extLst>
            </p:cNvPr>
            <p:cNvCxnSpPr/>
            <p:nvPr/>
          </p:nvCxnSpPr>
          <p:spPr>
            <a:xfrm flipV="1">
              <a:off x="6604000" y="2724728"/>
              <a:ext cx="0" cy="1403927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E9228D0-00E0-DA80-4233-15FEE24E3BDD}"/>
                </a:ext>
              </a:extLst>
            </p:cNvPr>
            <p:cNvSpPr/>
            <p:nvPr/>
          </p:nvSpPr>
          <p:spPr>
            <a:xfrm rot="16200000">
              <a:off x="5907785" y="3306678"/>
              <a:ext cx="1023101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Gateway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EC764C1-0DF0-54E0-3617-5F8C4BCEE0BB}"/>
              </a:ext>
            </a:extLst>
          </p:cNvPr>
          <p:cNvCxnSpPr/>
          <p:nvPr/>
        </p:nvCxnSpPr>
        <p:spPr>
          <a:xfrm>
            <a:off x="4257964" y="1911927"/>
            <a:ext cx="1219200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6016FDB-7422-754F-3D53-9F24EF616E64}"/>
              </a:ext>
            </a:extLst>
          </p:cNvPr>
          <p:cNvCxnSpPr/>
          <p:nvPr/>
        </p:nvCxnSpPr>
        <p:spPr>
          <a:xfrm>
            <a:off x="7499927" y="4659745"/>
            <a:ext cx="1219200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FA02CA06-BF0E-DD7E-58B0-16A0C0E70BD3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/>
                </a:solidFill>
                <a:latin typeface="Calibri" panose="020F0502020204030204"/>
              </a:rPr>
              <a:t>   Power BI Architecture</a:t>
            </a:r>
          </a:p>
        </p:txBody>
      </p:sp>
    </p:spTree>
    <p:extLst>
      <p:ext uri="{BB962C8B-B14F-4D97-AF65-F5344CB8AC3E}">
        <p14:creationId xmlns:p14="http://schemas.microsoft.com/office/powerpoint/2010/main" val="21317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CB5111-666F-8AB5-93FF-9276F1EB2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083" y="851304"/>
            <a:ext cx="7192379" cy="2476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A87D1D-5B5C-8C5C-A0A3-034F8FF52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0590" y="859670"/>
            <a:ext cx="2638793" cy="2391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E8D6E8-59E1-FB59-1587-9F0562626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617" y="3121767"/>
            <a:ext cx="1600423" cy="13908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CB9CE1-2EC9-48F9-842E-4D6172AFA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659" y="2729639"/>
            <a:ext cx="1962424" cy="16004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230E3E-E7C6-2BD5-CEF4-D0A2B081DA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0418" y="2249673"/>
            <a:ext cx="1705213" cy="17718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F7B0A7-F542-D80A-2464-484DCDE599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1120" y="2241047"/>
            <a:ext cx="828791" cy="9907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B8A125B-7215-F86B-5AFA-D8F1A82A3E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0190" y="3231785"/>
            <a:ext cx="1600423" cy="14670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2A83787-06C2-D595-A052-DDDBDEB0FE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3470" y="2231055"/>
            <a:ext cx="2695951" cy="17814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72E26B-34C1-EC48-94FF-D82FBD92E9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8547" y="2344936"/>
            <a:ext cx="1200318" cy="80021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1C852DE-6BE5-21E0-9520-9D2A841131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12021" y="3224539"/>
            <a:ext cx="1648055" cy="13622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6054ADF-E4D4-8434-9D2D-3DE025A75D6D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/>
                </a:solidFill>
                <a:latin typeface="Calibri" panose="020F0502020204030204"/>
              </a:rPr>
              <a:t>   Power BI End to End Process Flow</a:t>
            </a:r>
          </a:p>
        </p:txBody>
      </p:sp>
    </p:spTree>
    <p:extLst>
      <p:ext uri="{BB962C8B-B14F-4D97-AF65-F5344CB8AC3E}">
        <p14:creationId xmlns:p14="http://schemas.microsoft.com/office/powerpoint/2010/main" val="7317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0EB619B-057A-C6F3-D4A2-C78B900092DA}"/>
              </a:ext>
            </a:extLst>
          </p:cNvPr>
          <p:cNvSpPr/>
          <p:nvPr/>
        </p:nvSpPr>
        <p:spPr>
          <a:xfrm>
            <a:off x="1431636" y="1210397"/>
            <a:ext cx="10474036" cy="4229822"/>
          </a:xfrm>
          <a:prstGeom prst="rect">
            <a:avLst/>
          </a:prstGeom>
          <a:solidFill>
            <a:srgbClr val="6050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FE521-1A0F-69D9-C5FA-4D466685C7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19884"/>
          </a:xfr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sz="4800" b="1" dirty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Business Intelligent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807F88-221E-C4DB-A8E8-16CF8FA2D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846" y="2334257"/>
            <a:ext cx="3905795" cy="16766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1DC444-0005-1AC0-0EF5-E093858AC33D}"/>
              </a:ext>
            </a:extLst>
          </p:cNvPr>
          <p:cNvSpPr/>
          <p:nvPr/>
        </p:nvSpPr>
        <p:spPr>
          <a:xfrm>
            <a:off x="1739351" y="1449162"/>
            <a:ext cx="749115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Generally,</a:t>
            </a:r>
            <a:r>
              <a:rPr kumimoji="0" lang="en-US" sz="36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they have those components</a:t>
            </a:r>
            <a:r>
              <a:rPr kumimoji="0" lang="en-US" sz="36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07256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E521-1A0F-69D9-C5FA-4D466685C7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19884"/>
          </a:xfr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en-US" sz="4800" b="1" dirty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Business Intelligent 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577433-14BB-C7DC-B3C7-0A1DB2D99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855" y="1148826"/>
            <a:ext cx="7440063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7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3E6E5"/>
            </a:gs>
            <a:gs pos="0">
              <a:srgbClr val="F5F5F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1918B6-AFA4-D5B1-BBDB-F71828653A4D}"/>
              </a:ext>
            </a:extLst>
          </p:cNvPr>
          <p:cNvSpPr/>
          <p:nvPr/>
        </p:nvSpPr>
        <p:spPr>
          <a:xfrm>
            <a:off x="0" y="2974510"/>
            <a:ext cx="12191999" cy="936679"/>
          </a:xfrm>
          <a:prstGeom prst="rect">
            <a:avLst/>
          </a:prstGeom>
          <a:noFill/>
        </p:spPr>
        <p:txBody>
          <a:bodyPr wrap="square" lIns="77228" tIns="38614" rIns="77228" bIns="38614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sz="5400" b="1" kern="0" dirty="0">
                <a:solidFill>
                  <a:srgbClr val="0C384C"/>
                </a:solidFill>
                <a:effectLst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Chapter 1: Introduction to Power BI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C213356-6965-4E50-D35D-7684EB2E549A}"/>
              </a:ext>
            </a:extLst>
          </p:cNvPr>
          <p:cNvGrpSpPr/>
          <p:nvPr/>
        </p:nvGrpSpPr>
        <p:grpSpPr>
          <a:xfrm>
            <a:off x="495238" y="432216"/>
            <a:ext cx="1939490" cy="2068613"/>
            <a:chOff x="495238" y="233912"/>
            <a:chExt cx="1698398" cy="185066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4E5FCA4-D99F-CEB1-0571-DD444248B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61103">
              <a:off x="495238" y="233912"/>
              <a:ext cx="1698398" cy="185066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5BF22CE-1808-844C-17EA-EA8701C30CFD}"/>
                </a:ext>
              </a:extLst>
            </p:cNvPr>
            <p:cNvSpPr/>
            <p:nvPr/>
          </p:nvSpPr>
          <p:spPr>
            <a:xfrm rot="20556617">
              <a:off x="1348456" y="1699483"/>
              <a:ext cx="750167" cy="132869"/>
            </a:xfrm>
            <a:prstGeom prst="rect">
              <a:avLst/>
            </a:prstGeom>
            <a:solidFill>
              <a:srgbClr val="D6D6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D3B411-F53A-809D-2BF1-2F97ED7E5CFB}"/>
              </a:ext>
            </a:extLst>
          </p:cNvPr>
          <p:cNvGrpSpPr/>
          <p:nvPr/>
        </p:nvGrpSpPr>
        <p:grpSpPr>
          <a:xfrm>
            <a:off x="0" y="5830460"/>
            <a:ext cx="12192000" cy="1027540"/>
            <a:chOff x="0" y="5830460"/>
            <a:chExt cx="12192000" cy="102754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1B6E98F-E8E8-BCAB-4118-158F88F647E0}"/>
                </a:ext>
              </a:extLst>
            </p:cNvPr>
            <p:cNvSpPr/>
            <p:nvPr/>
          </p:nvSpPr>
          <p:spPr>
            <a:xfrm>
              <a:off x="0" y="6243782"/>
              <a:ext cx="12192000" cy="614218"/>
            </a:xfrm>
            <a:prstGeom prst="rect">
              <a:avLst/>
            </a:prstGeom>
            <a:solidFill>
              <a:srgbClr val="CFA09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6EA2910-1A68-FF21-7330-42095EE04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61103">
              <a:off x="263409" y="5830460"/>
              <a:ext cx="860356" cy="937491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74B2EFA-E46F-D9F7-C320-A815E62D549D}"/>
                </a:ext>
              </a:extLst>
            </p:cNvPr>
            <p:cNvSpPr/>
            <p:nvPr/>
          </p:nvSpPr>
          <p:spPr>
            <a:xfrm rot="20556617">
              <a:off x="664156" y="6569051"/>
              <a:ext cx="433400" cy="95997"/>
            </a:xfrm>
            <a:prstGeom prst="rect">
              <a:avLst/>
            </a:prstGeom>
            <a:solidFill>
              <a:srgbClr val="D6D6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36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E521-1A0F-69D9-C5FA-4D466685C7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19884"/>
          </a:xfr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en-US" sz="4800" b="1" dirty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Business Intelligent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151B7E-B399-72B4-DCD5-4B1CD7C0B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782" y="1295102"/>
            <a:ext cx="9926435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E521-1A0F-69D9-C5FA-4D466685C7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19884"/>
          </a:xfr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en-US" sz="4800" b="1" dirty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Business Intelligent Solution</a:t>
            </a:r>
          </a:p>
        </p:txBody>
      </p:sp>
      <p:pic>
        <p:nvPicPr>
          <p:cNvPr id="4098" name="Picture 2" descr="Designing Engaging Power BI Reports Tutorial | DataCamp">
            <a:extLst>
              <a:ext uri="{FF2B5EF4-FFF2-40B4-BE49-F238E27FC236}">
                <a16:creationId xmlns:a16="http://schemas.microsoft.com/office/drawing/2014/main" id="{EF33FD08-60BD-06DA-5907-39CAB2BBB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410" y="1217833"/>
            <a:ext cx="7516483" cy="421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8A0B38F-E73D-56CE-323C-559344C9E125}"/>
              </a:ext>
            </a:extLst>
          </p:cNvPr>
          <p:cNvGrpSpPr/>
          <p:nvPr/>
        </p:nvGrpSpPr>
        <p:grpSpPr>
          <a:xfrm>
            <a:off x="-479237" y="1217833"/>
            <a:ext cx="3114136" cy="845909"/>
            <a:chOff x="-479237" y="1217833"/>
            <a:chExt cx="3114136" cy="84590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FFF8274-7E96-AD88-F6A6-C4D4887C7151}"/>
                </a:ext>
              </a:extLst>
            </p:cNvPr>
            <p:cNvSpPr/>
            <p:nvPr/>
          </p:nvSpPr>
          <p:spPr>
            <a:xfrm>
              <a:off x="1034204" y="1217833"/>
              <a:ext cx="1600695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Report</a:t>
              </a:r>
            </a:p>
          </p:txBody>
        </p:sp>
        <p:sp>
          <p:nvSpPr>
            <p:cNvPr id="4" name="Arc 3">
              <a:extLst>
                <a:ext uri="{FF2B5EF4-FFF2-40B4-BE49-F238E27FC236}">
                  <a16:creationId xmlns:a16="http://schemas.microsoft.com/office/drawing/2014/main" id="{C3823A0D-5C3F-5637-4A2D-5F9B5D3CBC27}"/>
                </a:ext>
              </a:extLst>
            </p:cNvPr>
            <p:cNvSpPr/>
            <p:nvPr/>
          </p:nvSpPr>
          <p:spPr>
            <a:xfrm>
              <a:off x="-479237" y="1919121"/>
              <a:ext cx="3114136" cy="144621"/>
            </a:xfrm>
            <a:prstGeom prst="arc">
              <a:avLst/>
            </a:prstGeom>
            <a:ln w="381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587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E521-1A0F-69D9-C5FA-4D466685C7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19884"/>
          </a:xfr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en-US" sz="4800" b="1" dirty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Business Intelligent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AAA75-A0B8-B25B-CD7C-D25CB0791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124" y="1819050"/>
            <a:ext cx="10221751" cy="32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3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E521-1A0F-69D9-C5FA-4D466685C7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19884"/>
          </a:xfr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en-US" sz="4800" b="1" dirty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Business Intelligent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BC5F6-4248-A967-2468-5730153AE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490" y="919884"/>
            <a:ext cx="9585065" cy="50880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EC2D1CF-D460-2062-F08D-CB9FF5246EA1}"/>
              </a:ext>
            </a:extLst>
          </p:cNvPr>
          <p:cNvSpPr/>
          <p:nvPr/>
        </p:nvSpPr>
        <p:spPr>
          <a:xfrm>
            <a:off x="2134915" y="5106686"/>
            <a:ext cx="792216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Dataset can consist of one table or more</a:t>
            </a:r>
          </a:p>
        </p:txBody>
      </p:sp>
    </p:spTree>
    <p:extLst>
      <p:ext uri="{BB962C8B-B14F-4D97-AF65-F5344CB8AC3E}">
        <p14:creationId xmlns:p14="http://schemas.microsoft.com/office/powerpoint/2010/main" val="171676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E521-1A0F-69D9-C5FA-4D466685C7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19163"/>
          </a:xfr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en-US" sz="4800" b="1" dirty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Business Intelligent Solution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7CCD14-4BDF-06EA-0D3E-E0B6B059B407}"/>
              </a:ext>
            </a:extLst>
          </p:cNvPr>
          <p:cNvGrpSpPr/>
          <p:nvPr/>
        </p:nvGrpSpPr>
        <p:grpSpPr>
          <a:xfrm>
            <a:off x="499281" y="1121434"/>
            <a:ext cx="11198139" cy="4813540"/>
            <a:chOff x="499281" y="1121434"/>
            <a:chExt cx="11198139" cy="481354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14782B1-803A-FC7C-7664-41F6D0CF591B}"/>
                </a:ext>
              </a:extLst>
            </p:cNvPr>
            <p:cNvSpPr/>
            <p:nvPr/>
          </p:nvSpPr>
          <p:spPr>
            <a:xfrm>
              <a:off x="499282" y="1121434"/>
              <a:ext cx="11198138" cy="4813540"/>
            </a:xfrm>
            <a:prstGeom prst="rect">
              <a:avLst/>
            </a:prstGeom>
            <a:solidFill>
              <a:srgbClr val="5D56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90D0945-A7D7-4BCB-B665-07D70D40E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9281" y="2656048"/>
              <a:ext cx="11193437" cy="111458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19DE966-D78C-E05D-BE6F-9C917E29DA95}"/>
                </a:ext>
              </a:extLst>
            </p:cNvPr>
            <p:cNvSpPr/>
            <p:nvPr/>
          </p:nvSpPr>
          <p:spPr>
            <a:xfrm>
              <a:off x="2932981" y="3609869"/>
              <a:ext cx="5365631" cy="383590"/>
            </a:xfrm>
            <a:prstGeom prst="rect">
              <a:avLst/>
            </a:prstGeom>
            <a:solidFill>
              <a:srgbClr val="5D56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7003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6571F8-EB97-0AD4-623E-07AF28468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0" y="193963"/>
            <a:ext cx="9851444" cy="558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9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E521-1A0F-69D9-C5FA-4D466685C7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19884"/>
          </a:xfr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en-US" sz="4800" b="1" dirty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Analogy: Bake a cake and Make a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C87E74-BB6C-A743-F145-405A18001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81" y="996958"/>
            <a:ext cx="5806495" cy="33020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D963287-A038-8CCD-1996-C9AAF50F485A}"/>
              </a:ext>
            </a:extLst>
          </p:cNvPr>
          <p:cNvSpPr/>
          <p:nvPr/>
        </p:nvSpPr>
        <p:spPr>
          <a:xfrm>
            <a:off x="692213" y="4376039"/>
            <a:ext cx="1080757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To bake a cake, you </a:t>
            </a: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srgbClr val="7B245B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Fridge</a:t>
            </a: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srgbClr val="7B245B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Pantry</a:t>
            </a: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your Source (</a:t>
            </a: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srgbClr val="7B245B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srgbClr val="7B245B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source</a:t>
            </a: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9C2990-150D-130A-01F2-4D53B3C6A0F0}"/>
              </a:ext>
            </a:extLst>
          </p:cNvPr>
          <p:cNvSpPr/>
          <p:nvPr/>
        </p:nvSpPr>
        <p:spPr>
          <a:xfrm>
            <a:off x="692213" y="4848202"/>
            <a:ext cx="832631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You only get what you need (</a:t>
            </a: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srgbClr val="7B245B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Eggs</a:t>
            </a:r>
            <a:r>
              <a:rPr kumimoji="0" lang="en-US" sz="2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, </a:t>
            </a: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srgbClr val="7B245B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Flour</a:t>
            </a:r>
            <a:r>
              <a:rPr kumimoji="0" lang="en-US" sz="2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)    (</a:t>
            </a: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srgbClr val="7B245B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Dataset</a:t>
            </a:r>
            <a:r>
              <a:rPr kumimoji="0" lang="en-US" sz="2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66B120-CA47-0CF3-64E9-1D9F66F98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0957" y="1469121"/>
            <a:ext cx="4319623" cy="217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01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E521-1A0F-69D9-C5FA-4D466685C7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8487"/>
            <a:ext cx="12192000" cy="762000"/>
          </a:xfr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en-US" sz="4800" b="1" dirty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Analogy: Bake a cake and Make a Report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2BAA86-DE0B-CDD5-ACA9-E9E0DD05275C}"/>
              </a:ext>
            </a:extLst>
          </p:cNvPr>
          <p:cNvGrpSpPr/>
          <p:nvPr/>
        </p:nvGrpSpPr>
        <p:grpSpPr>
          <a:xfrm>
            <a:off x="68322" y="924882"/>
            <a:ext cx="5595891" cy="4608222"/>
            <a:chOff x="68322" y="924882"/>
            <a:chExt cx="5595891" cy="460822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33AEECC-19A7-B280-604E-34096AB628B3}"/>
                </a:ext>
              </a:extLst>
            </p:cNvPr>
            <p:cNvSpPr/>
            <p:nvPr/>
          </p:nvSpPr>
          <p:spPr>
            <a:xfrm>
              <a:off x="68322" y="4948329"/>
              <a:ext cx="5595891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We want to </a:t>
              </a:r>
              <a:r>
                <a:rPr kumimoji="0" lang="en-US" sz="3200" b="1" i="0" u="none" strike="noStrike" kern="1200" cap="none" spc="0" normalizeH="0" baseline="0" noProof="0" dirty="0">
                  <a:ln w="0"/>
                  <a:solidFill>
                    <a:srgbClr val="7B245B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transform</a:t>
              </a:r>
              <a:r>
                <a:rPr kumimoji="0" lang="en-US" sz="28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 our gradient 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778E9D4-1936-2C3E-2B27-D40BF4E50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7993" y="924882"/>
              <a:ext cx="3121575" cy="208602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4472E99-5261-ACEC-DB9B-D83BF9959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7993" y="3090394"/>
              <a:ext cx="3129441" cy="1792158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3132EC0-10D8-69C5-4CC1-F3B9E07FA70A}"/>
              </a:ext>
            </a:extLst>
          </p:cNvPr>
          <p:cNvGrpSpPr/>
          <p:nvPr/>
        </p:nvGrpSpPr>
        <p:grpSpPr>
          <a:xfrm>
            <a:off x="6552128" y="1199681"/>
            <a:ext cx="5281510" cy="4366200"/>
            <a:chOff x="6552128" y="1199681"/>
            <a:chExt cx="5281510" cy="4366200"/>
          </a:xfrm>
        </p:grpSpPr>
        <p:pic>
          <p:nvPicPr>
            <p:cNvPr id="5122" name="Picture 2" descr="Combining data">
              <a:extLst>
                <a:ext uri="{FF2B5EF4-FFF2-40B4-BE49-F238E27FC236}">
                  <a16:creationId xmlns:a16="http://schemas.microsoft.com/office/drawing/2014/main" id="{17CCAEAE-3167-3BF5-51FB-075C1E7933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8858" y="1199681"/>
              <a:ext cx="3448050" cy="3781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8176009-3D13-C358-D203-4915D51EB911}"/>
                </a:ext>
              </a:extLst>
            </p:cNvPr>
            <p:cNvSpPr/>
            <p:nvPr/>
          </p:nvSpPr>
          <p:spPr>
            <a:xfrm>
              <a:off x="6552128" y="4981106"/>
              <a:ext cx="5281510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Combine and </a:t>
              </a:r>
              <a:r>
                <a:rPr kumimoji="0" lang="en-US" sz="3200" b="1" i="0" u="none" strike="noStrike" kern="1200" cap="none" spc="0" normalizeH="0" baseline="0" noProof="0" dirty="0">
                  <a:ln w="0"/>
                  <a:solidFill>
                    <a:srgbClr val="7B245B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transform</a:t>
              </a:r>
              <a:r>
                <a:rPr kumimoji="0" lang="en-US" sz="28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 our data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816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E521-1A0F-69D9-C5FA-4D466685C7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4655"/>
            <a:ext cx="12192000" cy="984539"/>
          </a:xfr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en-US" sz="4800" b="1" dirty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Analogy: Bake a cake and Make a Report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60E6B85-87CC-5264-70EE-45388C3C470C}"/>
              </a:ext>
            </a:extLst>
          </p:cNvPr>
          <p:cNvGrpSpPr/>
          <p:nvPr/>
        </p:nvGrpSpPr>
        <p:grpSpPr>
          <a:xfrm>
            <a:off x="464259" y="1018074"/>
            <a:ext cx="5384231" cy="4199971"/>
            <a:chOff x="464259" y="1018074"/>
            <a:chExt cx="5384231" cy="41999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73DD374-E38F-EB5C-C66F-69694A434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113" y="1018074"/>
              <a:ext cx="5158377" cy="357856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E9C4CD0-8DD2-28DF-BE9E-EEBD9D4460E7}"/>
                </a:ext>
              </a:extLst>
            </p:cNvPr>
            <p:cNvSpPr/>
            <p:nvPr/>
          </p:nvSpPr>
          <p:spPr>
            <a:xfrm>
              <a:off x="464259" y="4694825"/>
              <a:ext cx="5384231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After oven we still have works to do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E9CBE8-D394-53FD-B59B-3F1D2009A6C1}"/>
              </a:ext>
            </a:extLst>
          </p:cNvPr>
          <p:cNvGrpSpPr/>
          <p:nvPr/>
        </p:nvGrpSpPr>
        <p:grpSpPr>
          <a:xfrm>
            <a:off x="6263137" y="2400644"/>
            <a:ext cx="5238750" cy="3221300"/>
            <a:chOff x="6263137" y="2400644"/>
            <a:chExt cx="5238750" cy="3221300"/>
          </a:xfrm>
        </p:grpSpPr>
        <p:pic>
          <p:nvPicPr>
            <p:cNvPr id="6146" name="Picture 2" descr="The Ultimate Guide to Data Visualization| The Beautiful Blog">
              <a:extLst>
                <a:ext uri="{FF2B5EF4-FFF2-40B4-BE49-F238E27FC236}">
                  <a16:creationId xmlns:a16="http://schemas.microsoft.com/office/drawing/2014/main" id="{6E13FB63-00E5-1085-4DFE-7E3C679887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3137" y="2400644"/>
              <a:ext cx="5238750" cy="261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F0F9137-158B-3BDF-86EE-A705B870001F}"/>
                </a:ext>
              </a:extLst>
            </p:cNvPr>
            <p:cNvSpPr/>
            <p:nvPr/>
          </p:nvSpPr>
          <p:spPr>
            <a:xfrm>
              <a:off x="7326693" y="5098724"/>
              <a:ext cx="277736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Data Visualization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010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E521-1A0F-69D9-C5FA-4D466685C7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62000"/>
          </a:xfr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en-US" sz="4800" b="1" dirty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Analogy: Bake a cake and Make a Report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1E268BB-29ED-671D-F235-25B18A831755}"/>
              </a:ext>
            </a:extLst>
          </p:cNvPr>
          <p:cNvGrpSpPr/>
          <p:nvPr/>
        </p:nvGrpSpPr>
        <p:grpSpPr>
          <a:xfrm>
            <a:off x="734635" y="2792354"/>
            <a:ext cx="3382585" cy="2926770"/>
            <a:chOff x="734635" y="2792354"/>
            <a:chExt cx="3382585" cy="2926770"/>
          </a:xfrm>
        </p:grpSpPr>
        <p:pic>
          <p:nvPicPr>
            <p:cNvPr id="7170" name="Picture 2" descr="Types of Kitchen Layouts: Design Guide (2024) – Forbes Home">
              <a:extLst>
                <a:ext uri="{FF2B5EF4-FFF2-40B4-BE49-F238E27FC236}">
                  <a16:creationId xmlns:a16="http://schemas.microsoft.com/office/drawing/2014/main" id="{FE9AECB5-3EAA-B0B8-1C4A-8DEA25F514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834" y="2792354"/>
              <a:ext cx="3325386" cy="1865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ED34316-420D-7640-9733-204EC92A1446}"/>
                </a:ext>
              </a:extLst>
            </p:cNvPr>
            <p:cNvSpPr/>
            <p:nvPr/>
          </p:nvSpPr>
          <p:spPr>
            <a:xfrm>
              <a:off x="734635" y="4703461"/>
              <a:ext cx="3374129" cy="10156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You prepare gradients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 in the </a:t>
              </a:r>
              <a:r>
                <a:rPr kumimoji="0" lang="en-US" sz="3200" b="1" i="0" u="none" strike="noStrike" kern="1200" cap="none" spc="0" normalizeH="0" baseline="0" noProof="0" dirty="0">
                  <a:ln w="0"/>
                  <a:solidFill>
                    <a:srgbClr val="7B245B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Kitchen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BE45A4D-17AF-E707-A5E3-8CE10DB1B039}"/>
              </a:ext>
            </a:extLst>
          </p:cNvPr>
          <p:cNvGrpSpPr/>
          <p:nvPr/>
        </p:nvGrpSpPr>
        <p:grpSpPr>
          <a:xfrm>
            <a:off x="4431009" y="948721"/>
            <a:ext cx="7287546" cy="5139735"/>
            <a:chOff x="4431009" y="948721"/>
            <a:chExt cx="7287546" cy="513973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F1E052C-78B3-C55A-25D8-DC454DEC7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1009" y="948721"/>
              <a:ext cx="7287546" cy="346235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EF4193F-2413-3971-A912-80C24B880EE7}"/>
                </a:ext>
              </a:extLst>
            </p:cNvPr>
            <p:cNvSpPr/>
            <p:nvPr/>
          </p:nvSpPr>
          <p:spPr>
            <a:xfrm>
              <a:off x="5741257" y="4118686"/>
              <a:ext cx="2415213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 w="0"/>
                  <a:solidFill>
                    <a:srgbClr val="7B245B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Power Query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BB2310E-7818-CF74-E427-99621DCBF025}"/>
                </a:ext>
              </a:extLst>
            </p:cNvPr>
            <p:cNvSpPr/>
            <p:nvPr/>
          </p:nvSpPr>
          <p:spPr>
            <a:xfrm>
              <a:off x="5439332" y="4703461"/>
              <a:ext cx="2870786" cy="138499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You can find in:</a:t>
              </a:r>
              <a:br>
                <a:rPr kumimoji="0" lang="en-US" sz="28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28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Excel , Power Bi ,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PowerApps , …etc.</a:t>
              </a:r>
              <a:endParaRPr kumimoji="0" lang="en-US" sz="3200" b="1" i="0" u="none" strike="noStrike" kern="1200" cap="none" spc="0" normalizeH="0" baseline="0" noProof="0" dirty="0">
                <a:ln w="0"/>
                <a:solidFill>
                  <a:srgbClr val="7B245B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2FA1AD-300E-E0EC-F998-5850FB91F920}"/>
              </a:ext>
            </a:extLst>
          </p:cNvPr>
          <p:cNvGrpSpPr/>
          <p:nvPr/>
        </p:nvGrpSpPr>
        <p:grpSpPr>
          <a:xfrm>
            <a:off x="8786671" y="4548718"/>
            <a:ext cx="2771644" cy="1015663"/>
            <a:chOff x="8784150" y="4358937"/>
            <a:chExt cx="2771644" cy="1015663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5C8B34FD-F73B-4F69-864B-7A3A16B0A411}"/>
                </a:ext>
              </a:extLst>
            </p:cNvPr>
            <p:cNvSpPr/>
            <p:nvPr/>
          </p:nvSpPr>
          <p:spPr>
            <a:xfrm>
              <a:off x="8784150" y="4776191"/>
              <a:ext cx="854015" cy="181154"/>
            </a:xfrm>
            <a:prstGeom prst="right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0374FBC-28AD-ABAF-5B4D-5DF10C5E4AF3}"/>
                </a:ext>
              </a:extLst>
            </p:cNvPr>
            <p:cNvSpPr/>
            <p:nvPr/>
          </p:nvSpPr>
          <p:spPr>
            <a:xfrm>
              <a:off x="9975553" y="4358937"/>
              <a:ext cx="1580241" cy="10156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 w="0"/>
                  <a:solidFill>
                    <a:srgbClr val="7B245B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Power Query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 w="0"/>
                  <a:solidFill>
                    <a:srgbClr val="7B245B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M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 w="0"/>
                  <a:solidFill>
                    <a:srgbClr val="7B245B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Language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416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3E6E5"/>
            </a:gs>
            <a:gs pos="0">
              <a:srgbClr val="F5F5F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F560126-A9B2-4977-8BF5-D44572F7575A}"/>
              </a:ext>
            </a:extLst>
          </p:cNvPr>
          <p:cNvGrpSpPr/>
          <p:nvPr/>
        </p:nvGrpSpPr>
        <p:grpSpPr>
          <a:xfrm>
            <a:off x="1378226" y="795384"/>
            <a:ext cx="5248242" cy="1036307"/>
            <a:chOff x="1378226" y="795384"/>
            <a:chExt cx="5248242" cy="103630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14DC981-5ADA-46E3-B7B4-128D159CC8B2}"/>
                </a:ext>
              </a:extLst>
            </p:cNvPr>
            <p:cNvSpPr/>
            <p:nvPr/>
          </p:nvSpPr>
          <p:spPr>
            <a:xfrm flipH="1">
              <a:off x="5779968" y="1044735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9169645-2EC2-4625-94AE-8F07CAB54B17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A761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83CE46A-FB40-4624-9ABC-570D7F344598}"/>
                </a:ext>
              </a:extLst>
            </p:cNvPr>
            <p:cNvSpPr/>
            <p:nvPr/>
          </p:nvSpPr>
          <p:spPr>
            <a:xfrm>
              <a:off x="1378226" y="1113182"/>
              <a:ext cx="4505739" cy="662609"/>
            </a:xfrm>
            <a:prstGeom prst="rect">
              <a:avLst/>
            </a:prstGeom>
            <a:gradFill flip="none" rotWithShape="1">
              <a:gsLst>
                <a:gs pos="100000">
                  <a:srgbClr val="D48D3E"/>
                </a:gs>
                <a:gs pos="0">
                  <a:srgbClr val="FAC86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BA71809-E271-4A09-A03C-DFE27AFC4C64}"/>
                </a:ext>
              </a:extLst>
            </p:cNvPr>
            <p:cNvGrpSpPr/>
            <p:nvPr/>
          </p:nvGrpSpPr>
          <p:grpSpPr>
            <a:xfrm>
              <a:off x="5592288" y="1513843"/>
              <a:ext cx="390125" cy="205592"/>
              <a:chOff x="5592288" y="1513843"/>
              <a:chExt cx="390125" cy="205592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F0E3D53-0ACB-4F4F-804C-E7E085A609A4}"/>
                  </a:ext>
                </a:extLst>
              </p:cNvPr>
              <p:cNvSpPr/>
              <p:nvPr/>
            </p:nvSpPr>
            <p:spPr>
              <a:xfrm>
                <a:off x="5592288" y="1513843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FBD48F"/>
                  </a:gs>
                  <a:gs pos="14000">
                    <a:srgbClr val="A76124"/>
                  </a:gs>
                  <a:gs pos="100000">
                    <a:srgbClr val="CE8537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50A763-0B7B-4D37-A6F3-62D1D863A6BA}"/>
                  </a:ext>
                </a:extLst>
              </p:cNvPr>
              <p:cNvSpPr/>
              <p:nvPr/>
            </p:nvSpPr>
            <p:spPr>
              <a:xfrm rot="16200000" flipH="1">
                <a:off x="5760363" y="1592803"/>
                <a:ext cx="107266" cy="114645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A761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2AD0E06-8D9F-4DD5-9E05-2C3EB697382F}"/>
                </a:ext>
              </a:extLst>
            </p:cNvPr>
            <p:cNvSpPr/>
            <p:nvPr/>
          </p:nvSpPr>
          <p:spPr>
            <a:xfrm>
              <a:off x="5754679" y="1214955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DD82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10B3847-4C38-40D9-AC12-2D77E0A60037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FBD48F"/>
                </a:gs>
                <a:gs pos="100000">
                  <a:srgbClr val="CE8537"/>
                </a:gs>
                <a:gs pos="0">
                  <a:srgbClr val="FAC86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52E8170-D6DD-4EC8-9886-6504631AEEBA}"/>
              </a:ext>
            </a:extLst>
          </p:cNvPr>
          <p:cNvGrpSpPr/>
          <p:nvPr/>
        </p:nvGrpSpPr>
        <p:grpSpPr>
          <a:xfrm>
            <a:off x="1378226" y="2232512"/>
            <a:ext cx="4486150" cy="1036307"/>
            <a:chOff x="2140318" y="795384"/>
            <a:chExt cx="4486150" cy="103630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DBCFA09-5D7E-479B-ACFA-56F1FE5F0C8C}"/>
                </a:ext>
              </a:extLst>
            </p:cNvPr>
            <p:cNvSpPr/>
            <p:nvPr/>
          </p:nvSpPr>
          <p:spPr>
            <a:xfrm flipH="1">
              <a:off x="5779968" y="1044735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C393EB2-733B-4943-B3DB-5CB07D520502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004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08AA4F6-8CEE-4C94-8A20-7E492B19B066}"/>
                </a:ext>
              </a:extLst>
            </p:cNvPr>
            <p:cNvSpPr/>
            <p:nvPr/>
          </p:nvSpPr>
          <p:spPr>
            <a:xfrm>
              <a:off x="2140318" y="1113182"/>
              <a:ext cx="3743647" cy="662609"/>
            </a:xfrm>
            <a:prstGeom prst="rect">
              <a:avLst/>
            </a:prstGeom>
            <a:gradFill flip="none" rotWithShape="1">
              <a:gsLst>
                <a:gs pos="100000">
                  <a:srgbClr val="006666"/>
                </a:gs>
                <a:gs pos="0">
                  <a:srgbClr val="00CC99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97587E4-EFCA-4F92-AD24-D3DE92C9CEF9}"/>
                </a:ext>
              </a:extLst>
            </p:cNvPr>
            <p:cNvGrpSpPr/>
            <p:nvPr/>
          </p:nvGrpSpPr>
          <p:grpSpPr>
            <a:xfrm>
              <a:off x="5588896" y="1531471"/>
              <a:ext cx="390125" cy="205592"/>
              <a:chOff x="5588896" y="1531471"/>
              <a:chExt cx="390125" cy="205592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1A689F3E-304D-4A48-9064-050ADCEF2E01}"/>
                  </a:ext>
                </a:extLst>
              </p:cNvPr>
              <p:cNvSpPr/>
              <p:nvPr/>
            </p:nvSpPr>
            <p:spPr>
              <a:xfrm>
                <a:off x="5588896" y="1531471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1DFFC4"/>
                  </a:gs>
                  <a:gs pos="14000">
                    <a:srgbClr val="004846"/>
                  </a:gs>
                  <a:gs pos="100000">
                    <a:srgbClr val="00CC99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53BBED5-322B-46AF-AD80-DE6A72A5A442}"/>
                  </a:ext>
                </a:extLst>
              </p:cNvPr>
              <p:cNvSpPr/>
              <p:nvPr/>
            </p:nvSpPr>
            <p:spPr>
              <a:xfrm rot="16200000" flipH="1">
                <a:off x="5750509" y="1595010"/>
                <a:ext cx="113947" cy="109463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0048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A11E51-3BA1-401C-BF70-43B075E7DE5E}"/>
                </a:ext>
              </a:extLst>
            </p:cNvPr>
            <p:cNvSpPr/>
            <p:nvPr/>
          </p:nvSpPr>
          <p:spPr>
            <a:xfrm>
              <a:off x="5754500" y="1221349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008E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171C599-843B-48D4-AC72-AEF7905BE20D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1DFFC4"/>
                </a:gs>
                <a:gs pos="100000">
                  <a:srgbClr val="006666"/>
                </a:gs>
                <a:gs pos="0">
                  <a:srgbClr val="00CC99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3F17AFA-75A0-4008-A35B-219D32CAF4CD}"/>
              </a:ext>
            </a:extLst>
          </p:cNvPr>
          <p:cNvGrpSpPr/>
          <p:nvPr/>
        </p:nvGrpSpPr>
        <p:grpSpPr>
          <a:xfrm>
            <a:off x="1378227" y="3669640"/>
            <a:ext cx="6305974" cy="1036307"/>
            <a:chOff x="320494" y="795384"/>
            <a:chExt cx="6305974" cy="103630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4B6F9C5-992B-4867-8BD1-C501B88A9F22}"/>
                </a:ext>
              </a:extLst>
            </p:cNvPr>
            <p:cNvSpPr/>
            <p:nvPr/>
          </p:nvSpPr>
          <p:spPr>
            <a:xfrm flipH="1">
              <a:off x="5779968" y="1044735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47E3EEA-DA68-4C67-90F7-522D4B852230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0045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ECCA49F-8E4C-4564-8181-C0118FC650C4}"/>
                </a:ext>
              </a:extLst>
            </p:cNvPr>
            <p:cNvSpPr/>
            <p:nvPr/>
          </p:nvSpPr>
          <p:spPr>
            <a:xfrm>
              <a:off x="320494" y="1113182"/>
              <a:ext cx="5563472" cy="662609"/>
            </a:xfrm>
            <a:prstGeom prst="rect">
              <a:avLst/>
            </a:prstGeom>
            <a:gradFill flip="none" rotWithShape="1">
              <a:gsLst>
                <a:gs pos="100000">
                  <a:srgbClr val="0066CC"/>
                </a:gs>
                <a:gs pos="0">
                  <a:srgbClr val="0099F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4B1B63B-FE2E-40AD-922C-A7036B2D8A5C}"/>
                </a:ext>
              </a:extLst>
            </p:cNvPr>
            <p:cNvGrpSpPr/>
            <p:nvPr/>
          </p:nvGrpSpPr>
          <p:grpSpPr>
            <a:xfrm>
              <a:off x="5588896" y="1531471"/>
              <a:ext cx="390125" cy="205592"/>
              <a:chOff x="5588896" y="1531471"/>
              <a:chExt cx="390125" cy="205592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09BB2432-0F43-4B2B-8725-4F9FF0EFE673}"/>
                  </a:ext>
                </a:extLst>
              </p:cNvPr>
              <p:cNvSpPr/>
              <p:nvPr/>
            </p:nvSpPr>
            <p:spPr>
              <a:xfrm>
                <a:off x="5588896" y="1531471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3BB0FF"/>
                  </a:gs>
                  <a:gs pos="14000">
                    <a:srgbClr val="00458A"/>
                  </a:gs>
                  <a:gs pos="100000">
                    <a:srgbClr val="00458A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09B6F84E-89EA-46C0-B2EE-B88DD55C9762}"/>
                  </a:ext>
                </a:extLst>
              </p:cNvPr>
              <p:cNvSpPr/>
              <p:nvPr/>
            </p:nvSpPr>
            <p:spPr>
              <a:xfrm rot="16200000" flipH="1">
                <a:off x="5741094" y="1594727"/>
                <a:ext cx="120627" cy="103349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2858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58C47BB-99D8-4DB8-8477-176FF39F30FE}"/>
                </a:ext>
              </a:extLst>
            </p:cNvPr>
            <p:cNvSpPr/>
            <p:nvPr/>
          </p:nvSpPr>
          <p:spPr>
            <a:xfrm>
              <a:off x="5751482" y="1221349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81C6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668E4EF-DCC3-4D4B-862A-408B29B7BF43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3BB0FF"/>
                </a:gs>
                <a:gs pos="100000">
                  <a:srgbClr val="0066CC"/>
                </a:gs>
                <a:gs pos="0">
                  <a:srgbClr val="0099F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90BBB70-9D95-4445-A409-A73FD469BA7D}"/>
              </a:ext>
            </a:extLst>
          </p:cNvPr>
          <p:cNvGrpSpPr/>
          <p:nvPr/>
        </p:nvGrpSpPr>
        <p:grpSpPr>
          <a:xfrm>
            <a:off x="1378226" y="5106767"/>
            <a:ext cx="3372233" cy="1031529"/>
            <a:chOff x="3266141" y="795384"/>
            <a:chExt cx="3372233" cy="103152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E25073D-BD50-4D85-BF53-00A6295AB157}"/>
                </a:ext>
              </a:extLst>
            </p:cNvPr>
            <p:cNvSpPr/>
            <p:nvPr/>
          </p:nvSpPr>
          <p:spPr>
            <a:xfrm flipH="1">
              <a:off x="5791874" y="1039957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370B0A7-4424-4BF5-AA37-8628ABFD3DCD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500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1DF8663-AF3A-41B8-BB67-1018EFA4DAFC}"/>
                </a:ext>
              </a:extLst>
            </p:cNvPr>
            <p:cNvSpPr/>
            <p:nvPr/>
          </p:nvSpPr>
          <p:spPr>
            <a:xfrm>
              <a:off x="3266141" y="1113182"/>
              <a:ext cx="2617824" cy="662609"/>
            </a:xfrm>
            <a:prstGeom prst="rect">
              <a:avLst/>
            </a:prstGeom>
            <a:gradFill flip="none" rotWithShape="1">
              <a:gsLst>
                <a:gs pos="100000">
                  <a:srgbClr val="800080"/>
                </a:gs>
                <a:gs pos="0">
                  <a:srgbClr val="CC00C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402447C-5563-47D4-A6AB-16E733A4D9B5}"/>
                </a:ext>
              </a:extLst>
            </p:cNvPr>
            <p:cNvGrpSpPr/>
            <p:nvPr/>
          </p:nvGrpSpPr>
          <p:grpSpPr>
            <a:xfrm>
              <a:off x="5588896" y="1531471"/>
              <a:ext cx="390125" cy="205592"/>
              <a:chOff x="5588896" y="1531471"/>
              <a:chExt cx="390125" cy="205592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7A3E0D0-1BBE-4B9B-B360-65FEE22D8563}"/>
                  </a:ext>
                </a:extLst>
              </p:cNvPr>
              <p:cNvSpPr/>
              <p:nvPr/>
            </p:nvSpPr>
            <p:spPr>
              <a:xfrm>
                <a:off x="5588896" y="1531471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FF1DFF"/>
                  </a:gs>
                  <a:gs pos="14000">
                    <a:srgbClr val="500050"/>
                  </a:gs>
                  <a:gs pos="100000">
                    <a:srgbClr val="80008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AC9F0FA-FDDF-4393-9AD2-8CEAC7378B30}"/>
                  </a:ext>
                </a:extLst>
              </p:cNvPr>
              <p:cNvSpPr/>
              <p:nvPr/>
            </p:nvSpPr>
            <p:spPr>
              <a:xfrm rot="16200000" flipH="1">
                <a:off x="5744692" y="1607018"/>
                <a:ext cx="104738" cy="94655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1A00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67ADECE-184B-4C7C-9815-14AE0D1E1C72}"/>
                </a:ext>
              </a:extLst>
            </p:cNvPr>
            <p:cNvSpPr/>
            <p:nvPr/>
          </p:nvSpPr>
          <p:spPr>
            <a:xfrm>
              <a:off x="5751482" y="1221349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500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5FE66ED-2AE5-4430-BB29-FBB7BFF5D636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FF1DFF"/>
                </a:gs>
                <a:gs pos="100000">
                  <a:srgbClr val="800080"/>
                </a:gs>
                <a:gs pos="0">
                  <a:srgbClr val="CC00CC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079A243-BADC-4F31-A412-9EEEAF6AB328}"/>
              </a:ext>
            </a:extLst>
          </p:cNvPr>
          <p:cNvSpPr/>
          <p:nvPr/>
        </p:nvSpPr>
        <p:spPr>
          <a:xfrm>
            <a:off x="1058179" y="407963"/>
            <a:ext cx="507102" cy="6147582"/>
          </a:xfrm>
          <a:prstGeom prst="rect">
            <a:avLst/>
          </a:prstGeom>
          <a:solidFill>
            <a:srgbClr val="F4F4F4"/>
          </a:solidFill>
          <a:ln>
            <a:noFill/>
          </a:ln>
          <a:effectLst>
            <a:outerShdw blurRad="1397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2A8588-5ADA-4E19-8F0A-032EEE6E8825}"/>
              </a:ext>
            </a:extLst>
          </p:cNvPr>
          <p:cNvSpPr/>
          <p:nvPr/>
        </p:nvSpPr>
        <p:spPr>
          <a:xfrm>
            <a:off x="618979" y="119575"/>
            <a:ext cx="954702" cy="6738425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90F781-0837-4676-9418-4B6E4419095F}"/>
              </a:ext>
            </a:extLst>
          </p:cNvPr>
          <p:cNvSpPr txBox="1"/>
          <p:nvPr/>
        </p:nvSpPr>
        <p:spPr>
          <a:xfrm>
            <a:off x="1669276" y="1216529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7170E67-F818-4827-A81F-B1F04BB759D5}"/>
              </a:ext>
            </a:extLst>
          </p:cNvPr>
          <p:cNvSpPr txBox="1"/>
          <p:nvPr/>
        </p:nvSpPr>
        <p:spPr>
          <a:xfrm>
            <a:off x="1665326" y="2636638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1709BE-1509-4AF7-9DD4-9EB691907304}"/>
              </a:ext>
            </a:extLst>
          </p:cNvPr>
          <p:cNvSpPr txBox="1"/>
          <p:nvPr/>
        </p:nvSpPr>
        <p:spPr>
          <a:xfrm>
            <a:off x="1661376" y="4084883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CF854D2-62B5-4031-97D7-0E458CDE32C7}"/>
              </a:ext>
            </a:extLst>
          </p:cNvPr>
          <p:cNvSpPr txBox="1"/>
          <p:nvPr/>
        </p:nvSpPr>
        <p:spPr>
          <a:xfrm>
            <a:off x="1657426" y="5533128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04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B6BFC09-0141-4793-AD58-F0DC472F391D}"/>
              </a:ext>
            </a:extLst>
          </p:cNvPr>
          <p:cNvGrpSpPr/>
          <p:nvPr/>
        </p:nvGrpSpPr>
        <p:grpSpPr>
          <a:xfrm>
            <a:off x="6470402" y="1165735"/>
            <a:ext cx="1057751" cy="400110"/>
            <a:chOff x="6470402" y="1165735"/>
            <a:chExt cx="1057751" cy="400110"/>
          </a:xfrm>
        </p:grpSpPr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E27C0E73-05C1-4AFF-9EF6-86FB008D9784}"/>
                </a:ext>
              </a:extLst>
            </p:cNvPr>
            <p:cNvSpPr/>
            <p:nvPr/>
          </p:nvSpPr>
          <p:spPr>
            <a:xfrm rot="16200000">
              <a:off x="6449597" y="1235760"/>
              <a:ext cx="301671" cy="260061"/>
            </a:xfrm>
            <a:prstGeom prst="triangle">
              <a:avLst/>
            </a:prstGeom>
            <a:solidFill>
              <a:srgbClr val="DB9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B5399B4-415D-4ECA-B5DA-F5F7B3441AF8}"/>
                </a:ext>
              </a:extLst>
            </p:cNvPr>
            <p:cNvSpPr txBox="1"/>
            <p:nvPr/>
          </p:nvSpPr>
          <p:spPr>
            <a:xfrm>
              <a:off x="6681578" y="1165735"/>
              <a:ext cx="84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35FF881-3C7C-4A4C-A950-C57943BC926A}"/>
              </a:ext>
            </a:extLst>
          </p:cNvPr>
          <p:cNvGrpSpPr/>
          <p:nvPr/>
        </p:nvGrpSpPr>
        <p:grpSpPr>
          <a:xfrm>
            <a:off x="5623902" y="2611664"/>
            <a:ext cx="1057676" cy="400110"/>
            <a:chOff x="5623902" y="2611664"/>
            <a:chExt cx="1057676" cy="400110"/>
          </a:xfrm>
        </p:grpSpPr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FD8268FD-8901-461B-A875-7BBEA8A15316}"/>
                </a:ext>
              </a:extLst>
            </p:cNvPr>
            <p:cNvSpPr/>
            <p:nvPr/>
          </p:nvSpPr>
          <p:spPr>
            <a:xfrm rot="16200000">
              <a:off x="5603097" y="2681689"/>
              <a:ext cx="301671" cy="260061"/>
            </a:xfrm>
            <a:prstGeom prst="triangle">
              <a:avLst/>
            </a:prstGeom>
            <a:solidFill>
              <a:srgbClr val="007A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C4C7ED3-4C39-4701-98E9-08C77D1B5F54}"/>
                </a:ext>
              </a:extLst>
            </p:cNvPr>
            <p:cNvSpPr txBox="1"/>
            <p:nvPr/>
          </p:nvSpPr>
          <p:spPr>
            <a:xfrm>
              <a:off x="5835003" y="2611664"/>
              <a:ext cx="84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90F6ED8-2F90-4C14-B9A6-B0743C86D150}"/>
              </a:ext>
            </a:extLst>
          </p:cNvPr>
          <p:cNvGrpSpPr/>
          <p:nvPr/>
        </p:nvGrpSpPr>
        <p:grpSpPr>
          <a:xfrm>
            <a:off x="7432497" y="4030629"/>
            <a:ext cx="1088234" cy="400110"/>
            <a:chOff x="7432497" y="4030629"/>
            <a:chExt cx="1088234" cy="400110"/>
          </a:xfrm>
        </p:grpSpPr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ACCAAEB0-F795-4B6C-8834-4C2FB2A65022}"/>
                </a:ext>
              </a:extLst>
            </p:cNvPr>
            <p:cNvSpPr/>
            <p:nvPr/>
          </p:nvSpPr>
          <p:spPr>
            <a:xfrm rot="16200000">
              <a:off x="7411692" y="4100654"/>
              <a:ext cx="301671" cy="260061"/>
            </a:xfrm>
            <a:prstGeom prst="triangle">
              <a:avLst/>
            </a:prstGeom>
            <a:solidFill>
              <a:srgbClr val="006C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4CB6841-26D7-4923-840B-019A9260BAC4}"/>
                </a:ext>
              </a:extLst>
            </p:cNvPr>
            <p:cNvSpPr txBox="1"/>
            <p:nvPr/>
          </p:nvSpPr>
          <p:spPr>
            <a:xfrm>
              <a:off x="7674156" y="4030629"/>
              <a:ext cx="84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1844E2C-D447-4ACA-B02E-4EA6A8F9B2AF}"/>
              </a:ext>
            </a:extLst>
          </p:cNvPr>
          <p:cNvGrpSpPr/>
          <p:nvPr/>
        </p:nvGrpSpPr>
        <p:grpSpPr>
          <a:xfrm>
            <a:off x="4411060" y="5479079"/>
            <a:ext cx="1057617" cy="400110"/>
            <a:chOff x="4411060" y="5479079"/>
            <a:chExt cx="1057617" cy="400110"/>
          </a:xfrm>
        </p:grpSpPr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ABF07F94-1D03-454A-B60E-F5891739C258}"/>
                </a:ext>
              </a:extLst>
            </p:cNvPr>
            <p:cNvSpPr/>
            <p:nvPr/>
          </p:nvSpPr>
          <p:spPr>
            <a:xfrm rot="16200000">
              <a:off x="4390255" y="5549104"/>
              <a:ext cx="301671" cy="260061"/>
            </a:xfrm>
            <a:prstGeom prst="triangle">
              <a:avLst/>
            </a:prstGeom>
            <a:solidFill>
              <a:srgbClr val="9A00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279DC36-EAC5-4986-801B-F1905DF545F7}"/>
                </a:ext>
              </a:extLst>
            </p:cNvPr>
            <p:cNvSpPr txBox="1"/>
            <p:nvPr/>
          </p:nvSpPr>
          <p:spPr>
            <a:xfrm>
              <a:off x="4622102" y="5479079"/>
              <a:ext cx="84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CDBD64D-2E5D-4EAA-A554-66D4CC847768}"/>
              </a:ext>
            </a:extLst>
          </p:cNvPr>
          <p:cNvGrpSpPr/>
          <p:nvPr/>
        </p:nvGrpSpPr>
        <p:grpSpPr>
          <a:xfrm>
            <a:off x="7035004" y="1113182"/>
            <a:ext cx="3756074" cy="792874"/>
            <a:chOff x="7710911" y="689019"/>
            <a:chExt cx="3756074" cy="792874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C136A21-C2CA-40D6-9D4B-05519F8881AD}"/>
                </a:ext>
              </a:extLst>
            </p:cNvPr>
            <p:cNvSpPr txBox="1"/>
            <p:nvPr/>
          </p:nvSpPr>
          <p:spPr>
            <a:xfrm>
              <a:off x="7710911" y="689019"/>
              <a:ext cx="32215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What is Power BI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BE5F6CA-B241-4CDB-A6ED-880EBDF0F26F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ln>
              <a:solidFill>
                <a:schemeClr val="bg1">
                  <a:lumMod val="9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48A0D85-A613-41E8-B370-9F63FF58AE18}"/>
              </a:ext>
            </a:extLst>
          </p:cNvPr>
          <p:cNvGrpSpPr/>
          <p:nvPr/>
        </p:nvGrpSpPr>
        <p:grpSpPr>
          <a:xfrm>
            <a:off x="6154371" y="2527158"/>
            <a:ext cx="3756074" cy="792874"/>
            <a:chOff x="7710911" y="689019"/>
            <a:chExt cx="3756074" cy="792874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8038865-45C5-4364-98BB-3CCA126CA71D}"/>
                </a:ext>
              </a:extLst>
            </p:cNvPr>
            <p:cNvSpPr txBox="1"/>
            <p:nvPr/>
          </p:nvSpPr>
          <p:spPr>
            <a:xfrm>
              <a:off x="7710911" y="689019"/>
              <a:ext cx="32215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1" i="0" u="none" strike="noStrike" cap="none" spc="0" normalizeH="0" baseline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Power BI History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05DD87A-3345-46F2-BC14-59D75D492DB4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ln>
              <a:solidFill>
                <a:schemeClr val="bg1">
                  <a:lumMod val="9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C11B1E9-7C4C-4209-B762-C861E3EAFA16}"/>
              </a:ext>
            </a:extLst>
          </p:cNvPr>
          <p:cNvGrpSpPr/>
          <p:nvPr/>
        </p:nvGrpSpPr>
        <p:grpSpPr>
          <a:xfrm>
            <a:off x="7971323" y="3687828"/>
            <a:ext cx="3909791" cy="954107"/>
            <a:chOff x="7710910" y="689019"/>
            <a:chExt cx="3909791" cy="954107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7360A1C-BF56-4720-BA37-8CA655DE407F}"/>
                </a:ext>
              </a:extLst>
            </p:cNvPr>
            <p:cNvSpPr txBox="1"/>
            <p:nvPr/>
          </p:nvSpPr>
          <p:spPr>
            <a:xfrm>
              <a:off x="7710910" y="689019"/>
              <a:ext cx="390979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1" i="0" u="none" strike="noStrike" cap="none" spc="0" normalizeH="0" baseline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What can you Expect from this course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F7DFED2-EB02-4047-AF1A-6E1E5A067723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noFill/>
          </p:spPr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81BF3D3-1697-409F-AB24-7D22BD354F6C}"/>
              </a:ext>
            </a:extLst>
          </p:cNvPr>
          <p:cNvGrpSpPr/>
          <p:nvPr/>
        </p:nvGrpSpPr>
        <p:grpSpPr>
          <a:xfrm>
            <a:off x="4874097" y="5395724"/>
            <a:ext cx="4198570" cy="954107"/>
            <a:chOff x="7710911" y="689019"/>
            <a:chExt cx="4198570" cy="954107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9A2A3FC-7D13-4014-8BE7-2FC62BA22535}"/>
                </a:ext>
              </a:extLst>
            </p:cNvPr>
            <p:cNvSpPr txBox="1"/>
            <p:nvPr/>
          </p:nvSpPr>
          <p:spPr>
            <a:xfrm>
              <a:off x="7710911" y="689019"/>
              <a:ext cx="419857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1" i="0" u="none" strike="noStrike" cap="none" spc="0" normalizeH="0" baseline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What do you need for this course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206ECEB-4AC4-43A4-B064-9C5F4E33FEB7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noFill/>
          </p:spPr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1FAF79A-9CD1-71F7-0F61-1BBAF485EC76}"/>
              </a:ext>
            </a:extLst>
          </p:cNvPr>
          <p:cNvSpPr/>
          <p:nvPr/>
        </p:nvSpPr>
        <p:spPr>
          <a:xfrm rot="16200000">
            <a:off x="-2254163" y="2953715"/>
            <a:ext cx="673842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Module Contents</a:t>
            </a:r>
          </a:p>
        </p:txBody>
      </p:sp>
    </p:spTree>
    <p:extLst>
      <p:ext uri="{BB962C8B-B14F-4D97-AF65-F5344CB8AC3E}">
        <p14:creationId xmlns:p14="http://schemas.microsoft.com/office/powerpoint/2010/main" val="345977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0" grpId="0"/>
      <p:bldP spid="51" grpId="0"/>
      <p:bldP spid="5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E521-1A0F-69D9-C5FA-4D466685C7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19884"/>
          </a:xfr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en-US" sz="4800" b="1" dirty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Power Query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D658B8-6C35-3AF4-CC0C-095AC1DCF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049" y="1178659"/>
            <a:ext cx="8334979" cy="39767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E38ECB-6277-1A93-2769-27072B34E2AB}"/>
              </a:ext>
            </a:extLst>
          </p:cNvPr>
          <p:cNvSpPr/>
          <p:nvPr/>
        </p:nvSpPr>
        <p:spPr>
          <a:xfrm>
            <a:off x="3019245" y="4609103"/>
            <a:ext cx="411371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 w="0"/>
                <a:solidFill>
                  <a:srgbClr val="7B245B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Power Query M Language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 w="0"/>
                <a:solidFill>
                  <a:srgbClr val="7B245B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(M Language 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51FC52-376A-6E12-D933-018F98907DD3}"/>
              </a:ext>
            </a:extLst>
          </p:cNvPr>
          <p:cNvSpPr/>
          <p:nvPr/>
        </p:nvSpPr>
        <p:spPr>
          <a:xfrm>
            <a:off x="7396623" y="4963046"/>
            <a:ext cx="4501169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The software behind is: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 w="0"/>
                <a:solidFill>
                  <a:srgbClr val="7B245B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Power Query Mashup Engine </a:t>
            </a:r>
          </a:p>
        </p:txBody>
      </p:sp>
    </p:spTree>
    <p:extLst>
      <p:ext uri="{BB962C8B-B14F-4D97-AF65-F5344CB8AC3E}">
        <p14:creationId xmlns:p14="http://schemas.microsoft.com/office/powerpoint/2010/main" val="169228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E521-1A0F-69D9-C5FA-4D466685C7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19884"/>
          </a:xfr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en-US" sz="4800" b="1" dirty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Data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F7774-F2DA-25FA-EB84-0AD9A0FDC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552" y="1085207"/>
            <a:ext cx="8069951" cy="456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3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EF0EB6E-7CD7-2BC1-4A60-449671E35AF8}"/>
              </a:ext>
            </a:extLst>
          </p:cNvPr>
          <p:cNvGrpSpPr/>
          <p:nvPr/>
        </p:nvGrpSpPr>
        <p:grpSpPr>
          <a:xfrm>
            <a:off x="342097" y="-75198"/>
            <a:ext cx="11507806" cy="6249272"/>
            <a:chOff x="342097" y="-75198"/>
            <a:chExt cx="11507806" cy="624927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3CB41D1-9053-7D86-C494-68E93F3E4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097" y="-75198"/>
              <a:ext cx="11507806" cy="624927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6694521-A43B-DC9A-8CF4-DF8A1375D3FB}"/>
                </a:ext>
              </a:extLst>
            </p:cNvPr>
            <p:cNvSpPr/>
            <p:nvPr/>
          </p:nvSpPr>
          <p:spPr>
            <a:xfrm>
              <a:off x="7970808" y="759125"/>
              <a:ext cx="3879095" cy="52103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036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E521-1A0F-69D9-C5FA-4D466685C7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19884"/>
          </a:xfr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en-US" sz="4800" b="1" dirty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DAX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C2990F-8FA6-DAC5-3549-D514141AE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672" y="995533"/>
            <a:ext cx="8759056" cy="486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03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E521-1A0F-69D9-C5FA-4D466685C7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62000"/>
          </a:xfr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en-US" sz="4800" b="1" dirty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DAX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C56A19-9475-FD62-179D-E51B3672A9E7}"/>
              </a:ext>
            </a:extLst>
          </p:cNvPr>
          <p:cNvGrpSpPr/>
          <p:nvPr/>
        </p:nvGrpSpPr>
        <p:grpSpPr>
          <a:xfrm>
            <a:off x="1356083" y="831631"/>
            <a:ext cx="8759056" cy="4901437"/>
            <a:chOff x="881630" y="831631"/>
            <a:chExt cx="8759056" cy="490143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9C2990F-8FA6-DAC5-3549-D514141AE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1630" y="831631"/>
              <a:ext cx="8759056" cy="4866933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4EA7176A-06AD-1310-C7E9-93E6D22313BD}"/>
                </a:ext>
              </a:extLst>
            </p:cNvPr>
            <p:cNvSpPr/>
            <p:nvPr/>
          </p:nvSpPr>
          <p:spPr>
            <a:xfrm>
              <a:off x="5820249" y="4413882"/>
              <a:ext cx="1491305" cy="166745"/>
            </a:xfrm>
            <a:prstGeom prst="right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A87DE5A-672C-7DAB-3A39-DF18C8EA79A6}"/>
                </a:ext>
              </a:extLst>
            </p:cNvPr>
            <p:cNvSpPr/>
            <p:nvPr/>
          </p:nvSpPr>
          <p:spPr>
            <a:xfrm>
              <a:off x="5820249" y="4447098"/>
              <a:ext cx="1491306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 w="0"/>
                  <a:solidFill>
                    <a:srgbClr val="7B245B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Dax Query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E22F87-2D0F-3D8C-1656-32820A784C57}"/>
                </a:ext>
              </a:extLst>
            </p:cNvPr>
            <p:cNvSpPr/>
            <p:nvPr/>
          </p:nvSpPr>
          <p:spPr>
            <a:xfrm>
              <a:off x="2432642" y="4804912"/>
              <a:ext cx="5814204" cy="928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685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E521-1A0F-69D9-C5FA-4D466685C7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62000"/>
          </a:xfr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en-US" sz="4800" b="1" dirty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M vas DAX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B664FC-52DD-51AD-1A6B-5CA983335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72" y="803969"/>
            <a:ext cx="8695180" cy="370170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8E8D94C-1AB5-CE4F-310F-FD4EEE14891E}"/>
              </a:ext>
            </a:extLst>
          </p:cNvPr>
          <p:cNvSpPr/>
          <p:nvPr/>
        </p:nvSpPr>
        <p:spPr>
          <a:xfrm>
            <a:off x="1374845" y="4490036"/>
            <a:ext cx="988033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sng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</a:t>
            </a: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is used to </a:t>
            </a:r>
            <a:r>
              <a:rPr kumimoji="0" lang="en-US" sz="4000" b="1" i="0" u="none" strike="noStrike" kern="1200" cap="none" spc="0" normalizeH="0" baseline="0" noProof="0" dirty="0">
                <a:ln w="0"/>
                <a:solidFill>
                  <a:srgbClr val="7B245B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extract</a:t>
            </a: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, </a:t>
            </a:r>
            <a:r>
              <a:rPr kumimoji="0" lang="en-US" sz="4000" b="1" i="0" u="none" strike="noStrike" kern="1200" cap="none" spc="0" normalizeH="0" baseline="0" noProof="0" dirty="0">
                <a:ln w="0"/>
                <a:solidFill>
                  <a:srgbClr val="7B245B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transform</a:t>
            </a: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-US" sz="4000" b="1" i="0" u="none" strike="noStrike" kern="1200" cap="none" spc="0" normalizeH="0" baseline="0" noProof="0" dirty="0">
                <a:ln w="0"/>
                <a:solidFill>
                  <a:srgbClr val="7B245B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load</a:t>
            </a: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data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from </a:t>
            </a:r>
            <a:r>
              <a:rPr kumimoji="0" lang="en-US" sz="4000" b="1" i="0" u="sng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data source  </a:t>
            </a: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to </a:t>
            </a:r>
            <a:r>
              <a:rPr kumimoji="0" lang="en-US" sz="4000" b="1" i="0" u="sng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87146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E521-1A0F-69D9-C5FA-4D466685C7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058400" cy="762000"/>
          </a:xfr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en-US" sz="4800" b="1" dirty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M vas DAX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E8D94C-1AB5-CE4F-310F-FD4EEE14891E}"/>
              </a:ext>
            </a:extLst>
          </p:cNvPr>
          <p:cNvSpPr/>
          <p:nvPr/>
        </p:nvSpPr>
        <p:spPr>
          <a:xfrm>
            <a:off x="1357592" y="4624665"/>
            <a:ext cx="1031808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sng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Dax</a:t>
            </a: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is used to communicate between the </a:t>
            </a:r>
            <a:r>
              <a:rPr kumimoji="0" lang="en-US" sz="4000" b="1" i="0" u="sng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report</a:t>
            </a: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and </a:t>
            </a:r>
            <a:r>
              <a:rPr kumimoji="0" lang="en-US" sz="4000" b="1" i="0" u="sng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dataset</a:t>
            </a: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through </a:t>
            </a: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srgbClr val="64276C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measures</a:t>
            </a: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srgbClr val="64276C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queries.</a:t>
            </a:r>
            <a:endParaRPr kumimoji="0" lang="en-US" sz="4000" b="1" i="0" u="sng" strike="noStrike" kern="1200" cap="none" spc="0" normalizeH="0" baseline="0" noProof="0" dirty="0">
              <a:ln w="0"/>
              <a:solidFill>
                <a:srgbClr val="64276C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67CA9F-58CB-4EE3-D2ED-A4204A61F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040" y="23255"/>
            <a:ext cx="8000867" cy="446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054ADF-E4D4-8434-9D2D-3DE025A75D6D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/>
                </a:solidFill>
                <a:latin typeface="Calibri" panose="020F0502020204030204"/>
              </a:rPr>
              <a:t>    Walk Through Journey of Power BI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44122B-5A7E-8BDA-9B71-F78D10D14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098" y="1185549"/>
            <a:ext cx="9335803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50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054ADF-E4D4-8434-9D2D-3DE025A75D6D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/>
                </a:solidFill>
                <a:latin typeface="Calibri" panose="020F0502020204030204"/>
              </a:rPr>
              <a:t>    Walk Through Journey of Power BI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F2344A-7BF0-7B03-6548-CC4395807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604" y="1118924"/>
            <a:ext cx="2301999" cy="46201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34AAA4E-27EA-7D44-4A44-FB0FB634D78E}"/>
              </a:ext>
            </a:extLst>
          </p:cNvPr>
          <p:cNvSpPr/>
          <p:nvPr/>
        </p:nvSpPr>
        <p:spPr>
          <a:xfrm>
            <a:off x="7806686" y="5100935"/>
            <a:ext cx="254454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Getting Data</a:t>
            </a:r>
          </a:p>
        </p:txBody>
      </p:sp>
    </p:spTree>
    <p:extLst>
      <p:ext uri="{BB962C8B-B14F-4D97-AF65-F5344CB8AC3E}">
        <p14:creationId xmlns:p14="http://schemas.microsoft.com/office/powerpoint/2010/main" val="341670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054ADF-E4D4-8434-9D2D-3DE025A75D6D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/>
                </a:solidFill>
                <a:latin typeface="Calibri" panose="020F0502020204030204"/>
              </a:rPr>
              <a:t>    Walk Through Journey of Power BI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7A2D6-32C3-DE7D-ACE2-D90A0D073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758" y="994410"/>
            <a:ext cx="9998483" cy="50870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88D6EC-2E25-4934-CDF9-190641969F91}"/>
              </a:ext>
            </a:extLst>
          </p:cNvPr>
          <p:cNvSpPr/>
          <p:nvPr/>
        </p:nvSpPr>
        <p:spPr>
          <a:xfrm>
            <a:off x="9219062" y="5032532"/>
            <a:ext cx="262924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Power Query</a:t>
            </a:r>
          </a:p>
        </p:txBody>
      </p:sp>
    </p:spTree>
    <p:extLst>
      <p:ext uri="{BB962C8B-B14F-4D97-AF65-F5344CB8AC3E}">
        <p14:creationId xmlns:p14="http://schemas.microsoft.com/office/powerpoint/2010/main" val="5146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3E6E5"/>
            </a:gs>
            <a:gs pos="0">
              <a:srgbClr val="F5F5F5"/>
            </a:gs>
          </a:gsLst>
          <a:lin ang="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2B0178-07A2-0391-4612-49F45A034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C5C808D-EA57-334F-FE61-6FEAB20420BF}"/>
              </a:ext>
            </a:extLst>
          </p:cNvPr>
          <p:cNvGrpSpPr/>
          <p:nvPr/>
        </p:nvGrpSpPr>
        <p:grpSpPr>
          <a:xfrm>
            <a:off x="1378226" y="795384"/>
            <a:ext cx="5248242" cy="1036307"/>
            <a:chOff x="1378226" y="795384"/>
            <a:chExt cx="5248242" cy="103630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1D30472-6387-8909-0B0D-89349DB8495A}"/>
                </a:ext>
              </a:extLst>
            </p:cNvPr>
            <p:cNvSpPr/>
            <p:nvPr/>
          </p:nvSpPr>
          <p:spPr>
            <a:xfrm flipH="1">
              <a:off x="5779968" y="1044735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EAA3032-9C72-050B-A203-D83D965F9585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A761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10EFC4-043D-AA68-49B1-78AF67C892D4}"/>
                </a:ext>
              </a:extLst>
            </p:cNvPr>
            <p:cNvSpPr/>
            <p:nvPr/>
          </p:nvSpPr>
          <p:spPr>
            <a:xfrm>
              <a:off x="1378226" y="1113182"/>
              <a:ext cx="4505739" cy="662609"/>
            </a:xfrm>
            <a:prstGeom prst="rect">
              <a:avLst/>
            </a:prstGeom>
            <a:gradFill flip="none" rotWithShape="1">
              <a:gsLst>
                <a:gs pos="100000">
                  <a:srgbClr val="D48D3E"/>
                </a:gs>
                <a:gs pos="0">
                  <a:srgbClr val="FAC86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57B2E6B-94E7-BD20-D865-6044825BB1AB}"/>
                </a:ext>
              </a:extLst>
            </p:cNvPr>
            <p:cNvGrpSpPr/>
            <p:nvPr/>
          </p:nvGrpSpPr>
          <p:grpSpPr>
            <a:xfrm>
              <a:off x="5592288" y="1513843"/>
              <a:ext cx="390125" cy="205592"/>
              <a:chOff x="5592288" y="1513843"/>
              <a:chExt cx="390125" cy="205592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C6EE1F9-FED1-03F2-D72B-021D9E26B688}"/>
                  </a:ext>
                </a:extLst>
              </p:cNvPr>
              <p:cNvSpPr/>
              <p:nvPr/>
            </p:nvSpPr>
            <p:spPr>
              <a:xfrm>
                <a:off x="5592288" y="1513843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FBD48F"/>
                  </a:gs>
                  <a:gs pos="14000">
                    <a:srgbClr val="A76124"/>
                  </a:gs>
                  <a:gs pos="100000">
                    <a:srgbClr val="CE8537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A686904-2E09-6BD3-D01E-26D2A5D36617}"/>
                  </a:ext>
                </a:extLst>
              </p:cNvPr>
              <p:cNvSpPr/>
              <p:nvPr/>
            </p:nvSpPr>
            <p:spPr>
              <a:xfrm rot="16200000" flipH="1">
                <a:off x="5760363" y="1592803"/>
                <a:ext cx="107266" cy="114645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A761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9653C48-DAF0-B6CF-4569-3F926635867B}"/>
                </a:ext>
              </a:extLst>
            </p:cNvPr>
            <p:cNvSpPr/>
            <p:nvPr/>
          </p:nvSpPr>
          <p:spPr>
            <a:xfrm>
              <a:off x="5754679" y="1214955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DD82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9A33931-A15F-8DF8-ED05-61925A4FE3FE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FBD48F"/>
                </a:gs>
                <a:gs pos="100000">
                  <a:srgbClr val="CE8537"/>
                </a:gs>
                <a:gs pos="0">
                  <a:srgbClr val="FAC86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96C9CEB-5A10-4171-9359-21E69F18EC32}"/>
              </a:ext>
            </a:extLst>
          </p:cNvPr>
          <p:cNvGrpSpPr/>
          <p:nvPr/>
        </p:nvGrpSpPr>
        <p:grpSpPr>
          <a:xfrm>
            <a:off x="1378226" y="2232512"/>
            <a:ext cx="4486150" cy="1036307"/>
            <a:chOff x="2140318" y="795384"/>
            <a:chExt cx="4486150" cy="103630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610D4B-E685-9164-81FB-DA7E9E2A048E}"/>
                </a:ext>
              </a:extLst>
            </p:cNvPr>
            <p:cNvSpPr/>
            <p:nvPr/>
          </p:nvSpPr>
          <p:spPr>
            <a:xfrm flipH="1">
              <a:off x="5779968" y="1044735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61B9BDA-B27D-D81D-1351-27D5A876B301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004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D9C2D7D-938D-549C-CF09-A2285DED7430}"/>
                </a:ext>
              </a:extLst>
            </p:cNvPr>
            <p:cNvSpPr/>
            <p:nvPr/>
          </p:nvSpPr>
          <p:spPr>
            <a:xfrm>
              <a:off x="2140318" y="1113182"/>
              <a:ext cx="3743647" cy="662609"/>
            </a:xfrm>
            <a:prstGeom prst="rect">
              <a:avLst/>
            </a:prstGeom>
            <a:gradFill flip="none" rotWithShape="1">
              <a:gsLst>
                <a:gs pos="100000">
                  <a:srgbClr val="006666"/>
                </a:gs>
                <a:gs pos="0">
                  <a:srgbClr val="00CC99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D9C746C-BAFE-3D46-B5BF-18D647CCD6D6}"/>
                </a:ext>
              </a:extLst>
            </p:cNvPr>
            <p:cNvGrpSpPr/>
            <p:nvPr/>
          </p:nvGrpSpPr>
          <p:grpSpPr>
            <a:xfrm>
              <a:off x="5588896" y="1531471"/>
              <a:ext cx="390125" cy="205592"/>
              <a:chOff x="5588896" y="1531471"/>
              <a:chExt cx="390125" cy="205592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91CFAE9-D7F9-8C46-D3AA-5BF16939141D}"/>
                  </a:ext>
                </a:extLst>
              </p:cNvPr>
              <p:cNvSpPr/>
              <p:nvPr/>
            </p:nvSpPr>
            <p:spPr>
              <a:xfrm>
                <a:off x="5588896" y="1531471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1DFFC4"/>
                  </a:gs>
                  <a:gs pos="14000">
                    <a:srgbClr val="004846"/>
                  </a:gs>
                  <a:gs pos="100000">
                    <a:srgbClr val="00CC99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2ACA479-559B-E9F0-53B5-93472595D066}"/>
                  </a:ext>
                </a:extLst>
              </p:cNvPr>
              <p:cNvSpPr/>
              <p:nvPr/>
            </p:nvSpPr>
            <p:spPr>
              <a:xfrm rot="16200000" flipH="1">
                <a:off x="5750509" y="1595010"/>
                <a:ext cx="113947" cy="109463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0048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085CC84-4077-B63C-7CB7-A3AFAB69CF5A}"/>
                </a:ext>
              </a:extLst>
            </p:cNvPr>
            <p:cNvSpPr/>
            <p:nvPr/>
          </p:nvSpPr>
          <p:spPr>
            <a:xfrm>
              <a:off x="5754500" y="1221349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008E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ECE947B-70A3-1738-57B2-2C65A76366FB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1DFFC4"/>
                </a:gs>
                <a:gs pos="100000">
                  <a:srgbClr val="006666"/>
                </a:gs>
                <a:gs pos="0">
                  <a:srgbClr val="00CC99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5830975-3BAF-9589-01B6-9D23E56703BA}"/>
              </a:ext>
            </a:extLst>
          </p:cNvPr>
          <p:cNvGrpSpPr/>
          <p:nvPr/>
        </p:nvGrpSpPr>
        <p:grpSpPr>
          <a:xfrm>
            <a:off x="1378227" y="3669640"/>
            <a:ext cx="6305974" cy="1036307"/>
            <a:chOff x="320494" y="795384"/>
            <a:chExt cx="6305974" cy="103630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91C466F-F3F7-9473-B8BE-D73A5F8DFB8C}"/>
                </a:ext>
              </a:extLst>
            </p:cNvPr>
            <p:cNvSpPr/>
            <p:nvPr/>
          </p:nvSpPr>
          <p:spPr>
            <a:xfrm flipH="1">
              <a:off x="5779968" y="1044735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E010A25-9CC2-C289-079C-EDD20E2A52F9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0045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EE15FF-B2BA-DFA3-1263-76B46E0B77F4}"/>
                </a:ext>
              </a:extLst>
            </p:cNvPr>
            <p:cNvSpPr/>
            <p:nvPr/>
          </p:nvSpPr>
          <p:spPr>
            <a:xfrm>
              <a:off x="320494" y="1113182"/>
              <a:ext cx="5563472" cy="662609"/>
            </a:xfrm>
            <a:prstGeom prst="rect">
              <a:avLst/>
            </a:prstGeom>
            <a:gradFill flip="none" rotWithShape="1">
              <a:gsLst>
                <a:gs pos="100000">
                  <a:srgbClr val="0066CC"/>
                </a:gs>
                <a:gs pos="0">
                  <a:srgbClr val="0099F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357AF51-C491-1AE5-706E-FE1743D3B785}"/>
                </a:ext>
              </a:extLst>
            </p:cNvPr>
            <p:cNvGrpSpPr/>
            <p:nvPr/>
          </p:nvGrpSpPr>
          <p:grpSpPr>
            <a:xfrm>
              <a:off x="5588896" y="1531471"/>
              <a:ext cx="390125" cy="205592"/>
              <a:chOff x="5588896" y="1531471"/>
              <a:chExt cx="390125" cy="205592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C6DD3B0-5BD6-B3FC-8DAD-1112489C9A62}"/>
                  </a:ext>
                </a:extLst>
              </p:cNvPr>
              <p:cNvSpPr/>
              <p:nvPr/>
            </p:nvSpPr>
            <p:spPr>
              <a:xfrm>
                <a:off x="5588896" y="1531471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3BB0FF"/>
                  </a:gs>
                  <a:gs pos="14000">
                    <a:srgbClr val="00458A"/>
                  </a:gs>
                  <a:gs pos="100000">
                    <a:srgbClr val="00458A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64FF364-6F41-309A-27ED-F5485F9B2988}"/>
                  </a:ext>
                </a:extLst>
              </p:cNvPr>
              <p:cNvSpPr/>
              <p:nvPr/>
            </p:nvSpPr>
            <p:spPr>
              <a:xfrm rot="16200000" flipH="1">
                <a:off x="5741094" y="1594727"/>
                <a:ext cx="120627" cy="103349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2858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DE0EC42-FC58-9250-03A1-2EF3840EDD12}"/>
                </a:ext>
              </a:extLst>
            </p:cNvPr>
            <p:cNvSpPr/>
            <p:nvPr/>
          </p:nvSpPr>
          <p:spPr>
            <a:xfrm>
              <a:off x="5751482" y="1221349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81C6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E145F78-3279-B022-F3EB-2BB86522D155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3BB0FF"/>
                </a:gs>
                <a:gs pos="100000">
                  <a:srgbClr val="0066CC"/>
                </a:gs>
                <a:gs pos="0">
                  <a:srgbClr val="0099F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6003A8C-70BF-368E-ACD5-284DF7750A78}"/>
              </a:ext>
            </a:extLst>
          </p:cNvPr>
          <p:cNvGrpSpPr/>
          <p:nvPr/>
        </p:nvGrpSpPr>
        <p:grpSpPr>
          <a:xfrm>
            <a:off x="1378226" y="5106767"/>
            <a:ext cx="3372233" cy="1031529"/>
            <a:chOff x="3266141" y="795384"/>
            <a:chExt cx="3372233" cy="103152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5164536-03E0-47B6-D54F-A77FFECF918E}"/>
                </a:ext>
              </a:extLst>
            </p:cNvPr>
            <p:cNvSpPr/>
            <p:nvPr/>
          </p:nvSpPr>
          <p:spPr>
            <a:xfrm flipH="1">
              <a:off x="5791874" y="1039957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3C60E05-D081-EAAA-FADB-84E9D8C7D4A7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500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2EF068D-BECE-C8C8-0D43-41B6F8A52BBB}"/>
                </a:ext>
              </a:extLst>
            </p:cNvPr>
            <p:cNvSpPr/>
            <p:nvPr/>
          </p:nvSpPr>
          <p:spPr>
            <a:xfrm>
              <a:off x="3266141" y="1113182"/>
              <a:ext cx="2617824" cy="662609"/>
            </a:xfrm>
            <a:prstGeom prst="rect">
              <a:avLst/>
            </a:prstGeom>
            <a:gradFill flip="none" rotWithShape="1">
              <a:gsLst>
                <a:gs pos="100000">
                  <a:srgbClr val="800080"/>
                </a:gs>
                <a:gs pos="0">
                  <a:srgbClr val="CC00C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4A8FEA4-3A8A-ED91-71B1-37B459A0B15D}"/>
                </a:ext>
              </a:extLst>
            </p:cNvPr>
            <p:cNvGrpSpPr/>
            <p:nvPr/>
          </p:nvGrpSpPr>
          <p:grpSpPr>
            <a:xfrm>
              <a:off x="5588896" y="1531471"/>
              <a:ext cx="390125" cy="205592"/>
              <a:chOff x="5588896" y="1531471"/>
              <a:chExt cx="390125" cy="205592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9BEA0DE-9327-01EA-18F3-F4A57C07C808}"/>
                  </a:ext>
                </a:extLst>
              </p:cNvPr>
              <p:cNvSpPr/>
              <p:nvPr/>
            </p:nvSpPr>
            <p:spPr>
              <a:xfrm>
                <a:off x="5588896" y="1531471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FF1DFF"/>
                  </a:gs>
                  <a:gs pos="14000">
                    <a:srgbClr val="500050"/>
                  </a:gs>
                  <a:gs pos="100000">
                    <a:srgbClr val="80008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EF5E5EDF-9022-4DD6-FF18-ABAB53DC7B73}"/>
                  </a:ext>
                </a:extLst>
              </p:cNvPr>
              <p:cNvSpPr/>
              <p:nvPr/>
            </p:nvSpPr>
            <p:spPr>
              <a:xfrm rot="16200000" flipH="1">
                <a:off x="5744692" y="1607018"/>
                <a:ext cx="104738" cy="94655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1A00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3A92718-AE18-2169-F296-8C3837281D3E}"/>
                </a:ext>
              </a:extLst>
            </p:cNvPr>
            <p:cNvSpPr/>
            <p:nvPr/>
          </p:nvSpPr>
          <p:spPr>
            <a:xfrm>
              <a:off x="5751482" y="1221349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500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40EB28A-2534-1F34-CB48-A7F6CCE4CB65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FF1DFF"/>
                </a:gs>
                <a:gs pos="100000">
                  <a:srgbClr val="800080"/>
                </a:gs>
                <a:gs pos="0">
                  <a:srgbClr val="CC00CC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EB65DE32-2683-EC70-249A-A50F0CCED8FF}"/>
              </a:ext>
            </a:extLst>
          </p:cNvPr>
          <p:cNvSpPr/>
          <p:nvPr/>
        </p:nvSpPr>
        <p:spPr>
          <a:xfrm>
            <a:off x="1058179" y="407963"/>
            <a:ext cx="507102" cy="6147582"/>
          </a:xfrm>
          <a:prstGeom prst="rect">
            <a:avLst/>
          </a:prstGeom>
          <a:solidFill>
            <a:srgbClr val="F4F4F4"/>
          </a:solidFill>
          <a:ln>
            <a:noFill/>
          </a:ln>
          <a:effectLst>
            <a:outerShdw blurRad="1397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7F1688-61BE-1701-B985-70478FCB591F}"/>
              </a:ext>
            </a:extLst>
          </p:cNvPr>
          <p:cNvSpPr/>
          <p:nvPr/>
        </p:nvSpPr>
        <p:spPr>
          <a:xfrm>
            <a:off x="618979" y="119575"/>
            <a:ext cx="954702" cy="6738425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6F90D8-0B59-1B4E-00B6-FD82CC19DEF8}"/>
              </a:ext>
            </a:extLst>
          </p:cNvPr>
          <p:cNvSpPr txBox="1"/>
          <p:nvPr/>
        </p:nvSpPr>
        <p:spPr>
          <a:xfrm>
            <a:off x="1669276" y="1216529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4F27983-6803-49A4-6A6C-2D819868F1A3}"/>
              </a:ext>
            </a:extLst>
          </p:cNvPr>
          <p:cNvSpPr txBox="1"/>
          <p:nvPr/>
        </p:nvSpPr>
        <p:spPr>
          <a:xfrm>
            <a:off x="1665326" y="2636638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DF9D8BA-7C87-831A-581F-D7F07005B2A3}"/>
              </a:ext>
            </a:extLst>
          </p:cNvPr>
          <p:cNvSpPr txBox="1"/>
          <p:nvPr/>
        </p:nvSpPr>
        <p:spPr>
          <a:xfrm>
            <a:off x="1661376" y="4084883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07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B9F6E4-F75E-9347-DBC0-0B803A4F4405}"/>
              </a:ext>
            </a:extLst>
          </p:cNvPr>
          <p:cNvSpPr txBox="1"/>
          <p:nvPr/>
        </p:nvSpPr>
        <p:spPr>
          <a:xfrm>
            <a:off x="1657426" y="5533128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08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C4E3B1E-EDF8-5F2D-443A-EEF08DE9E675}"/>
              </a:ext>
            </a:extLst>
          </p:cNvPr>
          <p:cNvGrpSpPr/>
          <p:nvPr/>
        </p:nvGrpSpPr>
        <p:grpSpPr>
          <a:xfrm>
            <a:off x="6470402" y="1165735"/>
            <a:ext cx="1057751" cy="400110"/>
            <a:chOff x="6470402" y="1165735"/>
            <a:chExt cx="1057751" cy="400110"/>
          </a:xfrm>
        </p:grpSpPr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C601CC5F-54F7-79FD-9A10-DFB65B6882B2}"/>
                </a:ext>
              </a:extLst>
            </p:cNvPr>
            <p:cNvSpPr/>
            <p:nvPr/>
          </p:nvSpPr>
          <p:spPr>
            <a:xfrm rot="16200000">
              <a:off x="6449597" y="1235760"/>
              <a:ext cx="301671" cy="260061"/>
            </a:xfrm>
            <a:prstGeom prst="triangle">
              <a:avLst/>
            </a:prstGeom>
            <a:solidFill>
              <a:srgbClr val="DB9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C34B6FF-4198-1183-8A2C-527FBD18CE86}"/>
                </a:ext>
              </a:extLst>
            </p:cNvPr>
            <p:cNvSpPr txBox="1"/>
            <p:nvPr/>
          </p:nvSpPr>
          <p:spPr>
            <a:xfrm>
              <a:off x="6681578" y="1165735"/>
              <a:ext cx="84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536563D-210E-5EAE-96F7-8B99FF19D55C}"/>
              </a:ext>
            </a:extLst>
          </p:cNvPr>
          <p:cNvGrpSpPr/>
          <p:nvPr/>
        </p:nvGrpSpPr>
        <p:grpSpPr>
          <a:xfrm>
            <a:off x="5623902" y="2611664"/>
            <a:ext cx="1057676" cy="400110"/>
            <a:chOff x="5623902" y="2611664"/>
            <a:chExt cx="1057676" cy="400110"/>
          </a:xfrm>
        </p:grpSpPr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84FDD987-0145-9CA6-4C7F-800442EB5567}"/>
                </a:ext>
              </a:extLst>
            </p:cNvPr>
            <p:cNvSpPr/>
            <p:nvPr/>
          </p:nvSpPr>
          <p:spPr>
            <a:xfrm rot="16200000">
              <a:off x="5603097" y="2681689"/>
              <a:ext cx="301671" cy="260061"/>
            </a:xfrm>
            <a:prstGeom prst="triangle">
              <a:avLst/>
            </a:prstGeom>
            <a:solidFill>
              <a:srgbClr val="007A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D9EAFB8-5B0E-B19D-25A7-B9CFCDB88117}"/>
                </a:ext>
              </a:extLst>
            </p:cNvPr>
            <p:cNvSpPr txBox="1"/>
            <p:nvPr/>
          </p:nvSpPr>
          <p:spPr>
            <a:xfrm>
              <a:off x="5835003" y="2611664"/>
              <a:ext cx="84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88DCA35-0743-3B5D-89E9-AF3088192506}"/>
              </a:ext>
            </a:extLst>
          </p:cNvPr>
          <p:cNvGrpSpPr/>
          <p:nvPr/>
        </p:nvGrpSpPr>
        <p:grpSpPr>
          <a:xfrm>
            <a:off x="7432497" y="4030629"/>
            <a:ext cx="1088234" cy="400110"/>
            <a:chOff x="7432497" y="4030629"/>
            <a:chExt cx="1088234" cy="400110"/>
          </a:xfrm>
        </p:grpSpPr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3418EC89-B0A3-C186-AC3D-EDFDBDFE8F42}"/>
                </a:ext>
              </a:extLst>
            </p:cNvPr>
            <p:cNvSpPr/>
            <p:nvPr/>
          </p:nvSpPr>
          <p:spPr>
            <a:xfrm rot="16200000">
              <a:off x="7411692" y="4100654"/>
              <a:ext cx="301671" cy="260061"/>
            </a:xfrm>
            <a:prstGeom prst="triangle">
              <a:avLst/>
            </a:prstGeom>
            <a:solidFill>
              <a:srgbClr val="006C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0DC52A0-AB3E-3C72-7BE1-12380EBC4EC6}"/>
                </a:ext>
              </a:extLst>
            </p:cNvPr>
            <p:cNvSpPr txBox="1"/>
            <p:nvPr/>
          </p:nvSpPr>
          <p:spPr>
            <a:xfrm>
              <a:off x="7674156" y="4030629"/>
              <a:ext cx="84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DE18CFF-D3A8-0283-824D-E0A4E0648B0A}"/>
              </a:ext>
            </a:extLst>
          </p:cNvPr>
          <p:cNvGrpSpPr/>
          <p:nvPr/>
        </p:nvGrpSpPr>
        <p:grpSpPr>
          <a:xfrm>
            <a:off x="4411060" y="5479079"/>
            <a:ext cx="1057617" cy="400110"/>
            <a:chOff x="4411060" y="5479079"/>
            <a:chExt cx="1057617" cy="400110"/>
          </a:xfrm>
        </p:grpSpPr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39A69D34-E5E4-5CBD-6001-AC38DD9B6AEE}"/>
                </a:ext>
              </a:extLst>
            </p:cNvPr>
            <p:cNvSpPr/>
            <p:nvPr/>
          </p:nvSpPr>
          <p:spPr>
            <a:xfrm rot="16200000">
              <a:off x="4390255" y="5549104"/>
              <a:ext cx="301671" cy="260061"/>
            </a:xfrm>
            <a:prstGeom prst="triangle">
              <a:avLst/>
            </a:prstGeom>
            <a:solidFill>
              <a:srgbClr val="9A00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8105C46-D3AA-23B0-581F-47D94C48CA6A}"/>
                </a:ext>
              </a:extLst>
            </p:cNvPr>
            <p:cNvSpPr txBox="1"/>
            <p:nvPr/>
          </p:nvSpPr>
          <p:spPr>
            <a:xfrm>
              <a:off x="4622102" y="5479079"/>
              <a:ext cx="84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EA0983E-7D35-9FDB-6EEE-7B129031D5AC}"/>
              </a:ext>
            </a:extLst>
          </p:cNvPr>
          <p:cNvGrpSpPr/>
          <p:nvPr/>
        </p:nvGrpSpPr>
        <p:grpSpPr>
          <a:xfrm>
            <a:off x="7035004" y="1113182"/>
            <a:ext cx="3909790" cy="792874"/>
            <a:chOff x="7710911" y="689019"/>
            <a:chExt cx="3909790" cy="792874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A5398F5-4FD5-71B4-7173-B648A33482E4}"/>
                </a:ext>
              </a:extLst>
            </p:cNvPr>
            <p:cNvSpPr txBox="1"/>
            <p:nvPr/>
          </p:nvSpPr>
          <p:spPr>
            <a:xfrm>
              <a:off x="7710911" y="689019"/>
              <a:ext cx="39097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Power BI Architecture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908961D-F6E1-839E-0BCD-F7AC2DC68CD3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ln>
              <a:solidFill>
                <a:schemeClr val="bg1">
                  <a:lumMod val="9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CA5CBDD-638C-A068-FEDB-9C62B8D48997}"/>
              </a:ext>
            </a:extLst>
          </p:cNvPr>
          <p:cNvGrpSpPr/>
          <p:nvPr/>
        </p:nvGrpSpPr>
        <p:grpSpPr>
          <a:xfrm>
            <a:off x="6154370" y="2527158"/>
            <a:ext cx="5853599" cy="792874"/>
            <a:chOff x="7710910" y="689019"/>
            <a:chExt cx="5853599" cy="792874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B1FE040-0FB5-A9FC-A214-F74A4BDB55CB}"/>
                </a:ext>
              </a:extLst>
            </p:cNvPr>
            <p:cNvSpPr txBox="1"/>
            <p:nvPr/>
          </p:nvSpPr>
          <p:spPr>
            <a:xfrm>
              <a:off x="7710910" y="689019"/>
              <a:ext cx="5853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1" i="0" u="none" strike="noStrike" cap="none" spc="0" normalizeH="0" baseline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Walkthrough Journey of Power BI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0A41657-95EF-E9B9-725A-51EFC06133BF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ln>
              <a:solidFill>
                <a:schemeClr val="bg1">
                  <a:lumMod val="9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5B5FD67-D4F6-0E20-1660-A6E63B36FF80}"/>
              </a:ext>
            </a:extLst>
          </p:cNvPr>
          <p:cNvGrpSpPr/>
          <p:nvPr/>
        </p:nvGrpSpPr>
        <p:grpSpPr>
          <a:xfrm>
            <a:off x="7955549" y="3918991"/>
            <a:ext cx="3909791" cy="792874"/>
            <a:chOff x="7710910" y="689019"/>
            <a:chExt cx="3909791" cy="792874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748E6A6-FCE5-5D22-6318-E1C3C5934444}"/>
                </a:ext>
              </a:extLst>
            </p:cNvPr>
            <p:cNvSpPr txBox="1"/>
            <p:nvPr/>
          </p:nvSpPr>
          <p:spPr>
            <a:xfrm>
              <a:off x="7710910" y="689019"/>
              <a:ext cx="39097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1" i="0" u="none" strike="noStrike" cap="none" spc="0" normalizeH="0" baseline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Power BI Licenses 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F4AEC84-D8A8-27CA-DA1F-6869F044ED5E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noFill/>
          </p:spPr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280292A-AC2C-61AF-424D-BB7E05B4D3E4}"/>
              </a:ext>
            </a:extLst>
          </p:cNvPr>
          <p:cNvGrpSpPr/>
          <p:nvPr/>
        </p:nvGrpSpPr>
        <p:grpSpPr>
          <a:xfrm>
            <a:off x="4874097" y="5395724"/>
            <a:ext cx="4198570" cy="792874"/>
            <a:chOff x="7710911" y="689019"/>
            <a:chExt cx="4198570" cy="792874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DEC0906-3C45-66B3-86B9-F4D4D40F0F23}"/>
                </a:ext>
              </a:extLst>
            </p:cNvPr>
            <p:cNvSpPr txBox="1"/>
            <p:nvPr/>
          </p:nvSpPr>
          <p:spPr>
            <a:xfrm>
              <a:off x="7710911" y="689019"/>
              <a:ext cx="41985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1" i="0" u="none" strike="noStrike" cap="none" spc="0" normalizeH="0" baseline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Download Power BI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53AF120-AF35-2CF1-E735-9C2581F8EE17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noFill/>
          </p:spPr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DFF92E22-BD7C-BDC2-C442-D5E6894BFDCA}"/>
              </a:ext>
            </a:extLst>
          </p:cNvPr>
          <p:cNvSpPr/>
          <p:nvPr/>
        </p:nvSpPr>
        <p:spPr>
          <a:xfrm rot="16200000">
            <a:off x="-2254163" y="2953715"/>
            <a:ext cx="673842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Module Contents</a:t>
            </a:r>
          </a:p>
        </p:txBody>
      </p:sp>
    </p:spTree>
    <p:extLst>
      <p:ext uri="{BB962C8B-B14F-4D97-AF65-F5344CB8AC3E}">
        <p14:creationId xmlns:p14="http://schemas.microsoft.com/office/powerpoint/2010/main" val="182568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0" grpId="0"/>
      <p:bldP spid="51" grpId="0"/>
      <p:bldP spid="5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054ADF-E4D4-8434-9D2D-3DE025A75D6D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/>
                </a:solidFill>
                <a:latin typeface="Calibri" panose="020F0502020204030204"/>
              </a:rPr>
              <a:t>    Walk Through Journey of Power BI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F96C1F-B799-0A89-DFFA-A13A21647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152" y="1031354"/>
            <a:ext cx="9003852" cy="50564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BE04AD-E34A-29EA-7ECE-597CF05449DE}"/>
              </a:ext>
            </a:extLst>
          </p:cNvPr>
          <p:cNvSpPr/>
          <p:nvPr/>
        </p:nvSpPr>
        <p:spPr>
          <a:xfrm>
            <a:off x="9789400" y="5082463"/>
            <a:ext cx="219976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Table View</a:t>
            </a:r>
          </a:p>
        </p:txBody>
      </p:sp>
    </p:spTree>
    <p:extLst>
      <p:ext uri="{BB962C8B-B14F-4D97-AF65-F5344CB8AC3E}">
        <p14:creationId xmlns:p14="http://schemas.microsoft.com/office/powerpoint/2010/main" val="61601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054ADF-E4D4-8434-9D2D-3DE025A75D6D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/>
                </a:solidFill>
                <a:latin typeface="Calibri" panose="020F0502020204030204"/>
              </a:rPr>
              <a:t>    Walk Through Journey of Power BI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3841FA-D27F-762D-883D-FADC35415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432" y="1225320"/>
            <a:ext cx="7519518" cy="42333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BCAC16-7614-AACD-B341-61ABCAFEC411}"/>
              </a:ext>
            </a:extLst>
          </p:cNvPr>
          <p:cNvSpPr/>
          <p:nvPr/>
        </p:nvSpPr>
        <p:spPr>
          <a:xfrm>
            <a:off x="9763770" y="5327226"/>
            <a:ext cx="242823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Model View</a:t>
            </a:r>
          </a:p>
        </p:txBody>
      </p:sp>
    </p:spTree>
    <p:extLst>
      <p:ext uri="{BB962C8B-B14F-4D97-AF65-F5344CB8AC3E}">
        <p14:creationId xmlns:p14="http://schemas.microsoft.com/office/powerpoint/2010/main" val="184484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054ADF-E4D4-8434-9D2D-3DE025A75D6D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/>
                </a:solidFill>
                <a:latin typeface="Calibri" panose="020F0502020204030204"/>
              </a:rPr>
              <a:t>    Walk Through Journey of Power BI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58826A-BC4E-4213-522D-119DA0FC3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378" y="1135992"/>
            <a:ext cx="9531567" cy="504653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573C29-4C96-9DA8-D5A5-9DCD5846867F}"/>
              </a:ext>
            </a:extLst>
          </p:cNvPr>
          <p:cNvSpPr/>
          <p:nvPr/>
        </p:nvSpPr>
        <p:spPr>
          <a:xfrm>
            <a:off x="8882743" y="1349829"/>
            <a:ext cx="478971" cy="783771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607DEA-8139-3C80-317F-4F606F18C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875" y="2747102"/>
            <a:ext cx="4725059" cy="30388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337B18-3127-DF01-FD32-475627CC9C1E}"/>
              </a:ext>
            </a:extLst>
          </p:cNvPr>
          <p:cNvSpPr/>
          <p:nvPr/>
        </p:nvSpPr>
        <p:spPr>
          <a:xfrm>
            <a:off x="1681378" y="5017807"/>
            <a:ext cx="248420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Report View</a:t>
            </a:r>
          </a:p>
        </p:txBody>
      </p:sp>
    </p:spTree>
    <p:extLst>
      <p:ext uri="{BB962C8B-B14F-4D97-AF65-F5344CB8AC3E}">
        <p14:creationId xmlns:p14="http://schemas.microsoft.com/office/powerpoint/2010/main" val="68435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054ADF-E4D4-8434-9D2D-3DE025A75D6D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/>
                </a:solidFill>
                <a:latin typeface="Calibri" panose="020F0502020204030204"/>
              </a:rPr>
              <a:t>    Walk Through Journey of Power BI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00930F-25FF-5A7E-387C-F1B6EB021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857" y="1191489"/>
            <a:ext cx="4450773" cy="46733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50FD9A3-2033-B49D-2B54-439F4FF0AE1E}"/>
              </a:ext>
            </a:extLst>
          </p:cNvPr>
          <p:cNvSpPr/>
          <p:nvPr/>
        </p:nvSpPr>
        <p:spPr>
          <a:xfrm>
            <a:off x="7778655" y="5100935"/>
            <a:ext cx="329333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Power BI Service</a:t>
            </a:r>
          </a:p>
        </p:txBody>
      </p:sp>
    </p:spTree>
    <p:extLst>
      <p:ext uri="{BB962C8B-B14F-4D97-AF65-F5344CB8AC3E}">
        <p14:creationId xmlns:p14="http://schemas.microsoft.com/office/powerpoint/2010/main" val="84448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054ADF-E4D4-8434-9D2D-3DE025A75D6D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/>
                </a:solidFill>
                <a:latin typeface="Calibri" panose="020F0502020204030204"/>
              </a:rPr>
              <a:t>    Walk Through Journey of Power BI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39BDE4-92FC-E841-C7DE-C0A896DEB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874" y="994410"/>
            <a:ext cx="9304251" cy="48818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BAF678-C058-3F9B-73E7-4FC7D1548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54" y="3066521"/>
            <a:ext cx="1771706" cy="301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05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054ADF-E4D4-8434-9D2D-3DE025A75D6D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/>
                </a:solidFill>
                <a:latin typeface="Calibri" panose="020F0502020204030204"/>
              </a:rPr>
              <a:t>    Walk Through Journey of Power BI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9DFA10-EEB9-CA0B-2847-154DB71B0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706" y="994410"/>
            <a:ext cx="3017184" cy="52734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E28E1D-ACC5-9526-6DBD-8D62583251CC}"/>
              </a:ext>
            </a:extLst>
          </p:cNvPr>
          <p:cNvSpPr/>
          <p:nvPr/>
        </p:nvSpPr>
        <p:spPr>
          <a:xfrm>
            <a:off x="6698112" y="5100935"/>
            <a:ext cx="476168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My Workspace is private</a:t>
            </a:r>
          </a:p>
        </p:txBody>
      </p:sp>
    </p:spTree>
    <p:extLst>
      <p:ext uri="{BB962C8B-B14F-4D97-AF65-F5344CB8AC3E}">
        <p14:creationId xmlns:p14="http://schemas.microsoft.com/office/powerpoint/2010/main" val="13949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054ADF-E4D4-8434-9D2D-3DE025A75D6D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/>
                </a:solidFill>
                <a:latin typeface="Calibri" panose="020F0502020204030204"/>
              </a:rPr>
              <a:t>    Walk Through Journey of Power BI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65C31D-0C4E-2D90-77B7-0CB00D367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975" y="1074698"/>
            <a:ext cx="9424406" cy="470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59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054ADF-E4D4-8434-9D2D-3DE025A75D6D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/>
                </a:solidFill>
                <a:latin typeface="Calibri" panose="020F0502020204030204"/>
              </a:rPr>
              <a:t>    Walk Through Journey of Power BI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464A4B-D0D2-9C8A-2689-AC1CFBDA1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404" y="1406167"/>
            <a:ext cx="7668286" cy="44256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DBDBC0-CB1B-AD96-4054-411AB0036A7F}"/>
              </a:ext>
            </a:extLst>
          </p:cNvPr>
          <p:cNvSpPr/>
          <p:nvPr/>
        </p:nvSpPr>
        <p:spPr>
          <a:xfrm>
            <a:off x="315461" y="2890773"/>
            <a:ext cx="145572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Report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0357EE-D0CD-17A8-C7DC-1BDF264636FA}"/>
              </a:ext>
            </a:extLst>
          </p:cNvPr>
          <p:cNvSpPr/>
          <p:nvPr/>
        </p:nvSpPr>
        <p:spPr>
          <a:xfrm>
            <a:off x="8163030" y="3832882"/>
            <a:ext cx="331969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Symantec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E325A2-F151-3C4A-A7E5-4D69BAAD6437}"/>
              </a:ext>
            </a:extLst>
          </p:cNvPr>
          <p:cNvSpPr/>
          <p:nvPr/>
        </p:nvSpPr>
        <p:spPr>
          <a:xfrm>
            <a:off x="-64577" y="4805502"/>
            <a:ext cx="221579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378670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054ADF-E4D4-8434-9D2D-3DE025A75D6D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Walk Through Journey of Power BI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5B882B-1313-E5D0-735A-625C62C62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269"/>
            <a:ext cx="12192000" cy="63994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F8E1415-0980-B035-854E-B61D9C8A76A8}"/>
              </a:ext>
            </a:extLst>
          </p:cNvPr>
          <p:cNvSpPr/>
          <p:nvPr/>
        </p:nvSpPr>
        <p:spPr>
          <a:xfrm>
            <a:off x="7980237" y="5456666"/>
            <a:ext cx="338894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Published Report</a:t>
            </a:r>
          </a:p>
        </p:txBody>
      </p:sp>
    </p:spTree>
    <p:extLst>
      <p:ext uri="{BB962C8B-B14F-4D97-AF65-F5344CB8AC3E}">
        <p14:creationId xmlns:p14="http://schemas.microsoft.com/office/powerpoint/2010/main" val="154353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054ADF-E4D4-8434-9D2D-3DE025A75D6D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/>
                </a:solidFill>
                <a:latin typeface="Calibri" panose="020F0502020204030204"/>
              </a:rPr>
              <a:t>    Walk Through Journey of Power BI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03784F-AD16-AD6D-B7F2-2DE157477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251" y="1106810"/>
            <a:ext cx="5727986" cy="49666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F8E1415-0980-B035-854E-B61D9C8A76A8}"/>
              </a:ext>
            </a:extLst>
          </p:cNvPr>
          <p:cNvSpPr/>
          <p:nvPr/>
        </p:nvSpPr>
        <p:spPr>
          <a:xfrm>
            <a:off x="9079423" y="5221139"/>
            <a:ext cx="221579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428131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A9CC3-1223-5054-1BF9-1AD3C03A7A9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0833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What is Power BI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A3858-8FC8-80C1-E774-6CC1DE07B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806" y="3769379"/>
            <a:ext cx="3705742" cy="2152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B1465D-C188-F90B-C2D8-E61332895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749" y="1222657"/>
            <a:ext cx="3810532" cy="2248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FD64CC-9ACB-3225-57E2-EF7F557C8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116" y="1260762"/>
            <a:ext cx="3867690" cy="22386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AD8787-ABC6-D5CE-B704-5AB2EDC539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6121" y="1222657"/>
            <a:ext cx="3839111" cy="231489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35F75C0-EE0F-3A3E-64C0-372C267E970D}"/>
              </a:ext>
            </a:extLst>
          </p:cNvPr>
          <p:cNvGrpSpPr/>
          <p:nvPr/>
        </p:nvGrpSpPr>
        <p:grpSpPr>
          <a:xfrm>
            <a:off x="8485249" y="3429000"/>
            <a:ext cx="2582758" cy="2683396"/>
            <a:chOff x="8485249" y="3429000"/>
            <a:chExt cx="2582758" cy="2683396"/>
          </a:xfrm>
        </p:grpSpPr>
        <p:pic>
          <p:nvPicPr>
            <p:cNvPr id="3074" name="Picture 2" descr="Data Directed Decision Making Icon - Free PNG &amp; SVG 2301597 - Noun Project">
              <a:extLst>
                <a:ext uri="{FF2B5EF4-FFF2-40B4-BE49-F238E27FC236}">
                  <a16:creationId xmlns:a16="http://schemas.microsoft.com/office/drawing/2014/main" id="{374A5515-C340-B7D1-05C3-280CF908E3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0715" y="342900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0CCD39-64E5-6AA8-936C-2E6041DEF49B}"/>
                </a:ext>
              </a:extLst>
            </p:cNvPr>
            <p:cNvSpPr/>
            <p:nvPr/>
          </p:nvSpPr>
          <p:spPr>
            <a:xfrm>
              <a:off x="8485249" y="5158289"/>
              <a:ext cx="2582758" cy="9541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Data Driven </a:t>
              </a:r>
              <a:br>
                <a:rPr kumimoji="0" lang="en-US" sz="28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28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Decision Making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495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054ADF-E4D4-8434-9D2D-3DE025A75D6D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Walk Through Journey of Power 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8E1415-0980-B035-854E-B61D9C8A76A8}"/>
              </a:ext>
            </a:extLst>
          </p:cNvPr>
          <p:cNvSpPr/>
          <p:nvPr/>
        </p:nvSpPr>
        <p:spPr>
          <a:xfrm>
            <a:off x="9629638" y="5221139"/>
            <a:ext cx="111537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Apps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0F5739-1EC3-1E40-1F9B-41A8A000A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78" y="1050024"/>
            <a:ext cx="8385924" cy="481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3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054ADF-E4D4-8434-9D2D-3DE025A75D6D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/>
                </a:solidFill>
                <a:latin typeface="Calibri" panose="020F0502020204030204"/>
              </a:rPr>
              <a:t>    Demo 1</a:t>
            </a:r>
          </a:p>
        </p:txBody>
      </p:sp>
      <p:pic>
        <p:nvPicPr>
          <p:cNvPr id="1026" name="Picture 2" descr="Computer Training - West Georgia Technical College">
            <a:extLst>
              <a:ext uri="{FF2B5EF4-FFF2-40B4-BE49-F238E27FC236}">
                <a16:creationId xmlns:a16="http://schemas.microsoft.com/office/drawing/2014/main" id="{95FB22DA-1AA4-6533-710E-E1C54DD5B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0" y="5018809"/>
            <a:ext cx="4000500" cy="1143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26BA140-11FF-699C-3530-E855084D92A9}"/>
              </a:ext>
            </a:extLst>
          </p:cNvPr>
          <p:cNvSpPr/>
          <p:nvPr/>
        </p:nvSpPr>
        <p:spPr>
          <a:xfrm>
            <a:off x="539844" y="1272616"/>
            <a:ext cx="90618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Walkthrough Power BI Journey</a:t>
            </a:r>
          </a:p>
        </p:txBody>
      </p:sp>
    </p:spTree>
    <p:extLst>
      <p:ext uri="{BB962C8B-B14F-4D97-AF65-F5344CB8AC3E}">
        <p14:creationId xmlns:p14="http://schemas.microsoft.com/office/powerpoint/2010/main" val="49006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054ADF-E4D4-8434-9D2D-3DE025A75D6D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/>
                </a:solidFill>
                <a:latin typeface="Calibri" panose="020F0502020204030204"/>
              </a:rPr>
              <a:t>	Power BI Licenses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3983BA-D061-7833-9B19-6BBE573DE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856" y="1654655"/>
            <a:ext cx="6622472" cy="415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79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054ADF-E4D4-8434-9D2D-3DE025A75D6D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/>
                </a:solidFill>
                <a:latin typeface="Calibri" panose="020F0502020204030204"/>
              </a:rPr>
              <a:t>	Power BI Licenses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4A6B4B-D8F5-E8F9-86C2-0A397772C128}"/>
              </a:ext>
            </a:extLst>
          </p:cNvPr>
          <p:cNvSpPr/>
          <p:nvPr/>
        </p:nvSpPr>
        <p:spPr>
          <a:xfrm>
            <a:off x="385240" y="1167806"/>
            <a:ext cx="36906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Free License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1ED8BD-A45F-3959-CD85-876BF5158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354" y="2091136"/>
            <a:ext cx="6100991" cy="9233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8AC19E-99F9-320E-60FF-FED281995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354" y="3107147"/>
            <a:ext cx="6199391" cy="20080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CA4F94-4D97-F600-121D-074C39CF8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597" y="5115236"/>
            <a:ext cx="3238952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4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054ADF-E4D4-8434-9D2D-3DE025A75D6D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/>
                </a:solidFill>
                <a:latin typeface="Calibri" panose="020F0502020204030204"/>
              </a:rPr>
              <a:t>	Power BI Licenses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4A6B4B-D8F5-E8F9-86C2-0A397772C128}"/>
              </a:ext>
            </a:extLst>
          </p:cNvPr>
          <p:cNvSpPr/>
          <p:nvPr/>
        </p:nvSpPr>
        <p:spPr>
          <a:xfrm>
            <a:off x="521847" y="1167806"/>
            <a:ext cx="34174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Pro License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3563F3-D47E-32CE-422D-4375D65E0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584" y="1897946"/>
            <a:ext cx="4174760" cy="8402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7308AC-6D7A-FB82-1196-501E5F57C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746" y="2736227"/>
            <a:ext cx="4055598" cy="5115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5389BE-D980-3F21-C891-3682AAA57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746" y="3378234"/>
            <a:ext cx="4324704" cy="7665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F1A076-CD8D-F71C-F768-71243FD13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2764" y="4086025"/>
            <a:ext cx="4518668" cy="9865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615C2E-2152-9EF3-4665-A6756027F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9099" y="1960775"/>
            <a:ext cx="4174759" cy="11674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ED721D-F245-A2DB-9122-6DE0D20722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2376" y="4938292"/>
            <a:ext cx="4629870" cy="11087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D6E8ADD-9D97-150A-FFB4-A6508C0EB7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9099" y="3429000"/>
            <a:ext cx="4414058" cy="130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94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054ADF-E4D4-8434-9D2D-3DE025A75D6D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/>
                </a:solidFill>
                <a:latin typeface="Calibri" panose="020F0502020204030204"/>
              </a:rPr>
              <a:t>	Power BI Licenses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FAF11C-CA5C-4C28-D8B6-17F71DCDE1EF}"/>
              </a:ext>
            </a:extLst>
          </p:cNvPr>
          <p:cNvSpPr/>
          <p:nvPr/>
        </p:nvSpPr>
        <p:spPr>
          <a:xfrm>
            <a:off x="203620" y="1041308"/>
            <a:ext cx="94295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Premium Per User (PPU) License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2C284B-31F0-B431-00D3-40DB3311B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964" y="1865830"/>
            <a:ext cx="5458691" cy="43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41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054ADF-E4D4-8434-9D2D-3DE025A75D6D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/>
                </a:solidFill>
                <a:latin typeface="Calibri" panose="020F0502020204030204"/>
              </a:rPr>
              <a:t>	Check Your Power BI Licenses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E4F9A3-B0DA-E9F2-721C-6641B4EF2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004" y="1449804"/>
            <a:ext cx="4514469" cy="3039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7FC546-0AB3-E4B4-ABFF-4DCC5EB93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713" y="1886806"/>
            <a:ext cx="4514469" cy="261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7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054ADF-E4D4-8434-9D2D-3DE025A75D6D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/>
                </a:solidFill>
                <a:latin typeface="Calibri" panose="020F0502020204030204"/>
              </a:rPr>
              <a:t>	Download Power BI Desktop</a:t>
            </a:r>
          </a:p>
        </p:txBody>
      </p:sp>
      <p:sp>
        <p:nvSpPr>
          <p:cNvPr id="2" name="TextBox 1">
            <a:hlinkClick r:id="rId2"/>
            <a:extLst>
              <a:ext uri="{FF2B5EF4-FFF2-40B4-BE49-F238E27FC236}">
                <a16:creationId xmlns:a16="http://schemas.microsoft.com/office/drawing/2014/main" id="{EC46A321-7EDE-D922-A4F1-8CD64B01C3B9}"/>
              </a:ext>
            </a:extLst>
          </p:cNvPr>
          <p:cNvSpPr txBox="1"/>
          <p:nvPr/>
        </p:nvSpPr>
        <p:spPr>
          <a:xfrm>
            <a:off x="490537" y="2514794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https://powerbi.microsoft.com/en-us/downloads/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7A5996-91EF-E771-1E64-095FEC286147}"/>
              </a:ext>
            </a:extLst>
          </p:cNvPr>
          <p:cNvSpPr/>
          <p:nvPr/>
        </p:nvSpPr>
        <p:spPr>
          <a:xfrm>
            <a:off x="781482" y="1292937"/>
            <a:ext cx="66693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Option 1: Power BI Site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158B11-7250-6634-E1D7-5B6A0602BF7D}"/>
              </a:ext>
            </a:extLst>
          </p:cNvPr>
          <p:cNvSpPr/>
          <p:nvPr/>
        </p:nvSpPr>
        <p:spPr>
          <a:xfrm>
            <a:off x="1477556" y="4117261"/>
            <a:ext cx="964764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sng" strike="noStrike" kern="1200" cap="none" spc="0" normalizeH="0" baseline="0" noProof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Advantage: </a:t>
            </a:r>
            <a:br>
              <a:rPr kumimoji="0" lang="en-US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You can apply to many computers</a:t>
            </a:r>
          </a:p>
        </p:txBody>
      </p:sp>
    </p:spTree>
    <p:extLst>
      <p:ext uri="{BB962C8B-B14F-4D97-AF65-F5344CB8AC3E}">
        <p14:creationId xmlns:p14="http://schemas.microsoft.com/office/powerpoint/2010/main" val="63955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054ADF-E4D4-8434-9D2D-3DE025A75D6D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/>
                </a:solidFill>
                <a:latin typeface="Calibri" panose="020F0502020204030204"/>
              </a:rPr>
              <a:t>	Download Power BI Desktop</a:t>
            </a:r>
          </a:p>
        </p:txBody>
      </p:sp>
      <p:sp>
        <p:nvSpPr>
          <p:cNvPr id="6" name="TextBox 5">
            <a:hlinkClick r:id="rId2"/>
            <a:extLst>
              <a:ext uri="{FF2B5EF4-FFF2-40B4-BE49-F238E27FC236}">
                <a16:creationId xmlns:a16="http://schemas.microsoft.com/office/drawing/2014/main" id="{0CDC91F6-7061-59DC-6985-71907C61822A}"/>
              </a:ext>
            </a:extLst>
          </p:cNvPr>
          <p:cNvSpPr txBox="1"/>
          <p:nvPr/>
        </p:nvSpPr>
        <p:spPr>
          <a:xfrm>
            <a:off x="2060376" y="1046212"/>
            <a:ext cx="8726686" cy="6002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https://powerbi.microsoft.com/en-us/downloads/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263F0F-FBF6-1052-F349-3307A7558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832" y="1791048"/>
            <a:ext cx="9824767" cy="448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2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054ADF-E4D4-8434-9D2D-3DE025A75D6D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/>
                </a:solidFill>
                <a:latin typeface="Calibri" panose="020F0502020204030204"/>
              </a:rPr>
              <a:t>	Download Power BI Desktop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A80916-AA01-12DC-4324-8672C7ECB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655" y="1288225"/>
            <a:ext cx="5896798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56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A9CC3-1223-5054-1BF9-1AD3C03A7A9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0833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How is Power BI different from Excel?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860A374-F249-9692-68C0-671A0B356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US" sz="3200" b="1" spc="-15" dirty="0">
                <a:solidFill>
                  <a:srgbClr val="333333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Power BI allows rich, immersive and interactive experiences</a:t>
            </a:r>
            <a:r>
              <a:rPr lang="en-US" sz="3200" spc="-15" dirty="0">
                <a:solidFill>
                  <a:srgbClr val="333333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US" sz="3200" b="1" spc="-15" dirty="0">
                <a:solidFill>
                  <a:srgbClr val="333333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Power BI works with large data sets. </a:t>
            </a:r>
          </a:p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US" sz="3200" b="1" spc="-15" dirty="0">
                <a:solidFill>
                  <a:srgbClr val="333333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Share and read reports easily.</a:t>
            </a:r>
            <a:endParaRPr lang="en-US" sz="32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US" sz="3200" b="1" spc="-15" dirty="0">
                <a:solidFill>
                  <a:srgbClr val="333333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Power BI is for story telling </a:t>
            </a:r>
            <a:endParaRPr lang="en-US" sz="4400" dirty="0">
              <a:latin typeface="+mj-lt"/>
            </a:endParaRPr>
          </a:p>
        </p:txBody>
      </p:sp>
      <p:pic>
        <p:nvPicPr>
          <p:cNvPr id="1026" name="Picture 2" descr="ملخص لـ Excel 2019 - Advanced">
            <a:extLst>
              <a:ext uri="{FF2B5EF4-FFF2-40B4-BE49-F238E27FC236}">
                <a16:creationId xmlns:a16="http://schemas.microsoft.com/office/drawing/2014/main" id="{7088880F-75B0-4D86-8399-E21B5F175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302" y="4102675"/>
            <a:ext cx="3288372" cy="1764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B13789-BCE5-8E71-2E9A-49294D0B9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262" y="3992509"/>
            <a:ext cx="1417424" cy="187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7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054ADF-E4D4-8434-9D2D-3DE025A75D6D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/>
                </a:solidFill>
                <a:latin typeface="Calibri" panose="020F0502020204030204"/>
              </a:rPr>
              <a:t>	Download Power BI Desktop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0B94C1-550A-8022-A1B7-314263DB5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76" y="1505137"/>
            <a:ext cx="11269648" cy="3515216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E3724BB-BF41-BAD6-4893-EF19281E389A}"/>
              </a:ext>
            </a:extLst>
          </p:cNvPr>
          <p:cNvSpPr/>
          <p:nvPr/>
        </p:nvSpPr>
        <p:spPr>
          <a:xfrm rot="11639264">
            <a:off x="8832116" y="4304187"/>
            <a:ext cx="856090" cy="4632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1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054ADF-E4D4-8434-9D2D-3DE025A75D6D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/>
                </a:solidFill>
                <a:latin typeface="Calibri" panose="020F0502020204030204"/>
              </a:rPr>
              <a:t>	Download Power BI Desktop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9230C4-67B3-F96A-721F-A721C7217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684" y="2197647"/>
            <a:ext cx="5786470" cy="1030467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4047D5E0-0F84-E218-9810-EC512F4B999B}"/>
              </a:ext>
            </a:extLst>
          </p:cNvPr>
          <p:cNvSpPr/>
          <p:nvPr/>
        </p:nvSpPr>
        <p:spPr>
          <a:xfrm rot="19485764">
            <a:off x="3862515" y="3534213"/>
            <a:ext cx="1151336" cy="28422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078060-5BB2-C280-2082-BC9B863060DF}"/>
              </a:ext>
            </a:extLst>
          </p:cNvPr>
          <p:cNvSpPr/>
          <p:nvPr/>
        </p:nvSpPr>
        <p:spPr>
          <a:xfrm>
            <a:off x="378941" y="986140"/>
            <a:ext cx="74964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Option 2: Microsoft Store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C46134-659F-AE9E-6484-9632D182B146}"/>
              </a:ext>
            </a:extLst>
          </p:cNvPr>
          <p:cNvSpPr/>
          <p:nvPr/>
        </p:nvSpPr>
        <p:spPr>
          <a:xfrm>
            <a:off x="1477556" y="4463630"/>
            <a:ext cx="923688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sng" strike="noStrike" kern="1200" cap="none" spc="0" normalizeH="0" baseline="0" noProof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Advantage: </a:t>
            </a:r>
            <a:br>
              <a:rPr kumimoji="0" lang="en-US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Software Updates Automatically</a:t>
            </a:r>
          </a:p>
        </p:txBody>
      </p:sp>
    </p:spTree>
    <p:extLst>
      <p:ext uri="{BB962C8B-B14F-4D97-AF65-F5344CB8AC3E}">
        <p14:creationId xmlns:p14="http://schemas.microsoft.com/office/powerpoint/2010/main" val="204093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054ADF-E4D4-8434-9D2D-3DE025A75D6D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/>
                </a:solidFill>
                <a:latin typeface="Calibri" panose="020F0502020204030204"/>
              </a:rPr>
              <a:t>	Download Power BI Desktop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6F5935-6017-82B8-7223-AE0CA2C36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488" y="1008265"/>
            <a:ext cx="10059024" cy="5378681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1595CC28-EA61-88F1-AA50-9051CB350C02}"/>
              </a:ext>
            </a:extLst>
          </p:cNvPr>
          <p:cNvSpPr/>
          <p:nvPr/>
        </p:nvSpPr>
        <p:spPr>
          <a:xfrm>
            <a:off x="3188589" y="2782148"/>
            <a:ext cx="651796" cy="187554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792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054ADF-E4D4-8434-9D2D-3DE025A75D6D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/>
                </a:solidFill>
                <a:latin typeface="Calibri" panose="020F0502020204030204"/>
              </a:rPr>
              <a:t>	Download Power BI Desktop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78415E-53E1-C1E1-FD94-6DE9056ED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769" y="1211323"/>
            <a:ext cx="9493883" cy="4981661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C136D98-E641-4073-571D-58965232D752}"/>
              </a:ext>
            </a:extLst>
          </p:cNvPr>
          <p:cNvSpPr/>
          <p:nvPr/>
        </p:nvSpPr>
        <p:spPr>
          <a:xfrm rot="20130547">
            <a:off x="1948321" y="4124863"/>
            <a:ext cx="679727" cy="20178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640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TIVITY Original - Apps on Google Play">
            <a:extLst>
              <a:ext uri="{FF2B5EF4-FFF2-40B4-BE49-F238E27FC236}">
                <a16:creationId xmlns:a16="http://schemas.microsoft.com/office/drawing/2014/main" id="{0DDB3FD1-57A8-F777-63B3-C2F1DA18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797" y="0"/>
            <a:ext cx="5305244" cy="530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7A87481-0C7A-F9FD-5A31-293DD9D8C5F5}"/>
              </a:ext>
            </a:extLst>
          </p:cNvPr>
          <p:cNvSpPr/>
          <p:nvPr/>
        </p:nvSpPr>
        <p:spPr>
          <a:xfrm>
            <a:off x="5516586" y="3226127"/>
            <a:ext cx="931665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0" cap="none" spc="0" dirty="0">
                <a:ln w="0"/>
                <a:solidFill>
                  <a:srgbClr val="FDBD2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539512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B4BE2-FFEA-D989-ACEC-5C4EFD773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AF83C74-3FE1-1737-0339-0041D42E9575}"/>
              </a:ext>
            </a:extLst>
          </p:cNvPr>
          <p:cNvGrpSpPr/>
          <p:nvPr/>
        </p:nvGrpSpPr>
        <p:grpSpPr>
          <a:xfrm>
            <a:off x="495238" y="432216"/>
            <a:ext cx="1939490" cy="2068613"/>
            <a:chOff x="495238" y="233912"/>
            <a:chExt cx="1698398" cy="185066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468C910-4AF6-4F07-C46D-1CD96C3D4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61103">
              <a:off x="495238" y="233912"/>
              <a:ext cx="1698398" cy="185066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A48D7A4-208E-91A9-9046-BF221C7245F4}"/>
                </a:ext>
              </a:extLst>
            </p:cNvPr>
            <p:cNvSpPr/>
            <p:nvPr/>
          </p:nvSpPr>
          <p:spPr>
            <a:xfrm rot="20556617">
              <a:off x="1348456" y="1699483"/>
              <a:ext cx="750167" cy="132869"/>
            </a:xfrm>
            <a:prstGeom prst="rect">
              <a:avLst/>
            </a:prstGeom>
            <a:solidFill>
              <a:srgbClr val="D6D6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9F9FA1F-F07D-4831-3093-9DC4B9D5AC9E}"/>
              </a:ext>
            </a:extLst>
          </p:cNvPr>
          <p:cNvGrpSpPr/>
          <p:nvPr/>
        </p:nvGrpSpPr>
        <p:grpSpPr>
          <a:xfrm>
            <a:off x="0" y="5830460"/>
            <a:ext cx="12192000" cy="1027540"/>
            <a:chOff x="0" y="5830460"/>
            <a:chExt cx="12192000" cy="102754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1D9C0A-A4FF-D850-A39E-737D849F6B52}"/>
                </a:ext>
              </a:extLst>
            </p:cNvPr>
            <p:cNvSpPr/>
            <p:nvPr/>
          </p:nvSpPr>
          <p:spPr>
            <a:xfrm>
              <a:off x="0" y="6243782"/>
              <a:ext cx="12192000" cy="614218"/>
            </a:xfrm>
            <a:prstGeom prst="rect">
              <a:avLst/>
            </a:prstGeom>
            <a:solidFill>
              <a:srgbClr val="CFA09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3BDBBA5-EA1C-3A6A-448E-6B90CF260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61103">
              <a:off x="263409" y="5830460"/>
              <a:ext cx="860356" cy="937491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6BAFE79-2CA8-1A84-3C0D-5A5AA96CF30D}"/>
                </a:ext>
              </a:extLst>
            </p:cNvPr>
            <p:cNvSpPr/>
            <p:nvPr/>
          </p:nvSpPr>
          <p:spPr>
            <a:xfrm rot="20556617">
              <a:off x="664156" y="6569051"/>
              <a:ext cx="433400" cy="95997"/>
            </a:xfrm>
            <a:prstGeom prst="rect">
              <a:avLst/>
            </a:prstGeom>
            <a:solidFill>
              <a:srgbClr val="D6D6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2" descr="Thank You PNGs for Free Download">
            <a:extLst>
              <a:ext uri="{FF2B5EF4-FFF2-40B4-BE49-F238E27FC236}">
                <a16:creationId xmlns:a16="http://schemas.microsoft.com/office/drawing/2014/main" id="{15A2F3CB-A605-FC59-D84F-C7445A56C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859843"/>
            <a:ext cx="762000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081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F0A138-A5FF-E87D-4158-5514BB579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169889"/>
            <a:ext cx="520279" cy="6881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CE0FCA-EDC2-4EEB-D06F-DF48B7C49187}"/>
              </a:ext>
            </a:extLst>
          </p:cNvPr>
          <p:cNvSpPr txBox="1"/>
          <p:nvPr/>
        </p:nvSpPr>
        <p:spPr>
          <a:xfrm>
            <a:off x="175491" y="6488544"/>
            <a:ext cx="42348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Times New Roman" panose="02020603050405020304" pitchFamily="18" charset="0"/>
              </a:rPr>
              <a:t>Preparing Data for Analysis in Power BI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power bi interactions - demo">
            <a:extLst>
              <a:ext uri="{FF2B5EF4-FFF2-40B4-BE49-F238E27FC236}">
                <a16:creationId xmlns:a16="http://schemas.microsoft.com/office/drawing/2014/main" id="{004790A4-F5B2-BBB9-B513-5058BA50C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38250"/>
            <a:ext cx="762000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7B5DD9-9383-F215-E79C-F0C9B6E0F5F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0833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How is Power BI different from Excel?</a:t>
            </a:r>
          </a:p>
        </p:txBody>
      </p:sp>
    </p:spTree>
    <p:extLst>
      <p:ext uri="{BB962C8B-B14F-4D97-AF65-F5344CB8AC3E}">
        <p14:creationId xmlns:p14="http://schemas.microsoft.com/office/powerpoint/2010/main" val="362729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B9FA1F-0E3D-5941-485B-F113E3730A72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What is Power BI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6B60E1-A2AB-789F-9C32-A84EBFA17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15" y="1360017"/>
            <a:ext cx="5782482" cy="225774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3DF79BD-6A85-953C-66C9-D16DD73B64C2}"/>
              </a:ext>
            </a:extLst>
          </p:cNvPr>
          <p:cNvGrpSpPr/>
          <p:nvPr/>
        </p:nvGrpSpPr>
        <p:grpSpPr>
          <a:xfrm>
            <a:off x="7283401" y="1234310"/>
            <a:ext cx="4220164" cy="4389380"/>
            <a:chOff x="7016115" y="994410"/>
            <a:chExt cx="4220164" cy="438938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8F375B3-821C-2460-288F-9254D7EC8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6115" y="994410"/>
              <a:ext cx="4220164" cy="3962953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046518-AE6A-6E75-1EF0-CC0082057B9F}"/>
                </a:ext>
              </a:extLst>
            </p:cNvPr>
            <p:cNvSpPr/>
            <p:nvPr/>
          </p:nvSpPr>
          <p:spPr>
            <a:xfrm>
              <a:off x="7725662" y="4675904"/>
              <a:ext cx="2480294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 w="0"/>
                  <a:solidFill>
                    <a:srgbClr val="002060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Integration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372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29112-2EB5-B5A9-D16F-5799BCD65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CE580D-A18E-CDD9-D4E6-0A161E8A324A}"/>
              </a:ext>
            </a:extLst>
          </p:cNvPr>
          <p:cNvSpPr/>
          <p:nvPr/>
        </p:nvSpPr>
        <p:spPr>
          <a:xfrm>
            <a:off x="0" y="0"/>
            <a:ext cx="12192000" cy="99441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bg1"/>
                </a:solidFill>
                <a:latin typeface="Calibri" panose="020F0502020204030204"/>
              </a:rPr>
              <a:t>   What is Power BI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9D24A0-2230-487E-7B34-3C2721F3EDBA}"/>
              </a:ext>
            </a:extLst>
          </p:cNvPr>
          <p:cNvSpPr txBox="1"/>
          <p:nvPr/>
        </p:nvSpPr>
        <p:spPr>
          <a:xfrm>
            <a:off x="1698674" y="2152824"/>
            <a:ext cx="7740748" cy="1902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ultimate purpose of Power BI is to put the power of data-driven decision-making into the hands of businesspeople in companies of any size anywhere.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E5DFDA-D7A4-C890-6388-D2C5EF6456FB}"/>
              </a:ext>
            </a:extLst>
          </p:cNvPr>
          <p:cNvSpPr/>
          <p:nvPr/>
        </p:nvSpPr>
        <p:spPr>
          <a:xfrm>
            <a:off x="524647" y="1313433"/>
            <a:ext cx="439665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Purpose of Power BI</a:t>
            </a:r>
          </a:p>
        </p:txBody>
      </p:sp>
    </p:spTree>
    <p:extLst>
      <p:ext uri="{BB962C8B-B14F-4D97-AF65-F5344CB8AC3E}">
        <p14:creationId xmlns:p14="http://schemas.microsoft.com/office/powerpoint/2010/main" val="52201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1128</TotalTime>
  <Words>807</Words>
  <Application>Microsoft Office PowerPoint</Application>
  <PresentationFormat>Widescreen</PresentationFormat>
  <Paragraphs>160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65</vt:i4>
      </vt:variant>
    </vt:vector>
  </HeadingPairs>
  <TitlesOfParts>
    <vt:vector size="78" baseType="lpstr">
      <vt:lpstr>Aptos Display</vt:lpstr>
      <vt:lpstr>Arial</vt:lpstr>
      <vt:lpstr>Arial Black</vt:lpstr>
      <vt:lpstr>Calibri</vt:lpstr>
      <vt:lpstr>Calibri Light</vt:lpstr>
      <vt:lpstr>Century Gothic</vt:lpstr>
      <vt:lpstr>Courier New</vt:lpstr>
      <vt:lpstr>Impact</vt:lpstr>
      <vt:lpstr>Lato</vt:lpstr>
      <vt:lpstr>1_Office Theme</vt:lpstr>
      <vt:lpstr>2_Office Theme</vt:lpstr>
      <vt:lpstr>3_Office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Life Sycle</vt:lpstr>
      <vt:lpstr>Analytics Process Flow </vt:lpstr>
      <vt:lpstr>PowerPoint Presentation</vt:lpstr>
      <vt:lpstr>PowerPoint Presentation</vt:lpstr>
      <vt:lpstr>Business Intelligent Solution</vt:lpstr>
      <vt:lpstr>Business Intelligent Solution</vt:lpstr>
      <vt:lpstr>Business Intelligent Solution</vt:lpstr>
      <vt:lpstr>Business Intelligent Solution</vt:lpstr>
      <vt:lpstr>Business Intelligent Solution</vt:lpstr>
      <vt:lpstr>Business Intelligent Solution</vt:lpstr>
      <vt:lpstr>Business Intelligent Solution</vt:lpstr>
      <vt:lpstr>PowerPoint Presentation</vt:lpstr>
      <vt:lpstr>Analogy: Bake a cake and Make a Report</vt:lpstr>
      <vt:lpstr>Analogy: Bake a cake and Make a Report</vt:lpstr>
      <vt:lpstr>Analogy: Bake a cake and Make a Report</vt:lpstr>
      <vt:lpstr>Analogy: Bake a cake and Make a Report</vt:lpstr>
      <vt:lpstr>Power Query</vt:lpstr>
      <vt:lpstr>Data Model</vt:lpstr>
      <vt:lpstr>PowerPoint Presentation</vt:lpstr>
      <vt:lpstr>DAX</vt:lpstr>
      <vt:lpstr>DAX</vt:lpstr>
      <vt:lpstr>M vas DAX</vt:lpstr>
      <vt:lpstr>M vas DAX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Said F. Huda</dc:creator>
  <cp:lastModifiedBy>Said Fawzy</cp:lastModifiedBy>
  <cp:revision>101</cp:revision>
  <dcterms:created xsi:type="dcterms:W3CDTF">2016-11-14T07:59:55Z</dcterms:created>
  <dcterms:modified xsi:type="dcterms:W3CDTF">2025-02-06T13:22:01Z</dcterms:modified>
</cp:coreProperties>
</file>